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79" r:id="rId2"/>
    <p:sldId id="282" r:id="rId3"/>
    <p:sldId id="281" r:id="rId4"/>
    <p:sldId id="283" r:id="rId5"/>
    <p:sldId id="259" r:id="rId6"/>
    <p:sldId id="260" r:id="rId7"/>
    <p:sldId id="261" r:id="rId8"/>
    <p:sldId id="296" r:id="rId9"/>
    <p:sldId id="309" r:id="rId10"/>
    <p:sldId id="272" r:id="rId11"/>
    <p:sldId id="273" r:id="rId12"/>
    <p:sldId id="284" r:id="rId13"/>
    <p:sldId id="285" r:id="rId14"/>
    <p:sldId id="297" r:id="rId15"/>
    <p:sldId id="262" r:id="rId16"/>
    <p:sldId id="263" r:id="rId17"/>
    <p:sldId id="265" r:id="rId18"/>
    <p:sldId id="264" r:id="rId19"/>
    <p:sldId id="294" r:id="rId20"/>
    <p:sldId id="291" r:id="rId21"/>
    <p:sldId id="292" r:id="rId22"/>
    <p:sldId id="299" r:id="rId23"/>
    <p:sldId id="300" r:id="rId24"/>
    <p:sldId id="295" r:id="rId25"/>
    <p:sldId id="301" r:id="rId26"/>
    <p:sldId id="266" r:id="rId27"/>
    <p:sldId id="267" r:id="rId28"/>
    <p:sldId id="307" r:id="rId29"/>
    <p:sldId id="289" r:id="rId30"/>
    <p:sldId id="290" r:id="rId31"/>
    <p:sldId id="304" r:id="rId32"/>
    <p:sldId id="308" r:id="rId33"/>
    <p:sldId id="303" r:id="rId34"/>
    <p:sldId id="302" r:id="rId35"/>
    <p:sldId id="298" r:id="rId36"/>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75238" autoAdjust="0"/>
  </p:normalViewPr>
  <p:slideViewPr>
    <p:cSldViewPr>
      <p:cViewPr>
        <p:scale>
          <a:sx n="75" d="100"/>
          <a:sy n="75" d="100"/>
        </p:scale>
        <p:origin x="-2608" y="-28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A6802-E29F-4D16-BB42-D53CD13988D3}" type="doc">
      <dgm:prSet loTypeId="urn:microsoft.com/office/officeart/2005/8/layout/matrix2" loCatId="matrix" qsTypeId="urn:microsoft.com/office/officeart/2005/8/quickstyle/simple4" qsCatId="simple" csTypeId="urn:microsoft.com/office/officeart/2005/8/colors/accent6_3" csCatId="accent6" phldr="1"/>
      <dgm:spPr/>
      <dgm:t>
        <a:bodyPr/>
        <a:lstStyle/>
        <a:p>
          <a:endParaRPr lang="en-US"/>
        </a:p>
      </dgm:t>
    </dgm:pt>
    <dgm:pt modelId="{725E6371-EAA6-4EDE-B335-6DC684F6489C}">
      <dgm:prSet phldrT="[Text]"/>
      <dgm:spPr/>
      <dgm:t>
        <a:bodyPr/>
        <a:lstStyle/>
        <a:p>
          <a:r>
            <a:rPr lang="en-US" b="1" dirty="0" smtClean="0">
              <a:solidFill>
                <a:schemeClr val="tx1"/>
              </a:solidFill>
            </a:rPr>
            <a:t>F</a:t>
          </a:r>
          <a:r>
            <a:rPr lang="en-US" dirty="0" smtClean="0">
              <a:solidFill>
                <a:schemeClr val="tx1"/>
              </a:solidFill>
            </a:rPr>
            <a:t>requency</a:t>
          </a:r>
          <a:endParaRPr lang="en-US" dirty="0">
            <a:solidFill>
              <a:schemeClr val="tx1"/>
            </a:solidFill>
          </a:endParaRPr>
        </a:p>
      </dgm:t>
    </dgm:pt>
    <dgm:pt modelId="{F69B87D6-5622-4124-A59A-7B016109436B}" type="parTrans" cxnId="{1B556DB5-14DC-4EE9-9AE1-CFBD826391EE}">
      <dgm:prSet/>
      <dgm:spPr/>
      <dgm:t>
        <a:bodyPr/>
        <a:lstStyle/>
        <a:p>
          <a:endParaRPr lang="en-US"/>
        </a:p>
      </dgm:t>
    </dgm:pt>
    <dgm:pt modelId="{EE4E3282-FF95-41EC-AE9C-E7B0A41A9187}" type="sibTrans" cxnId="{1B556DB5-14DC-4EE9-9AE1-CFBD826391EE}">
      <dgm:prSet/>
      <dgm:spPr/>
      <dgm:t>
        <a:bodyPr/>
        <a:lstStyle/>
        <a:p>
          <a:endParaRPr lang="en-US"/>
        </a:p>
      </dgm:t>
    </dgm:pt>
    <dgm:pt modelId="{2D00FD83-8D20-44E8-A9FB-8AA59D520A14}">
      <dgm:prSet phldrT="[Text]"/>
      <dgm:spPr/>
      <dgm:t>
        <a:bodyPr/>
        <a:lstStyle/>
        <a:p>
          <a:r>
            <a:rPr lang="en-US" b="1" dirty="0" smtClean="0">
              <a:solidFill>
                <a:schemeClr val="tx1"/>
              </a:solidFill>
            </a:rPr>
            <a:t>I</a:t>
          </a:r>
          <a:r>
            <a:rPr lang="en-US" dirty="0" smtClean="0">
              <a:solidFill>
                <a:schemeClr val="tx1"/>
              </a:solidFill>
            </a:rPr>
            <a:t>ntensity</a:t>
          </a:r>
          <a:endParaRPr lang="en-US" dirty="0">
            <a:solidFill>
              <a:schemeClr val="tx1"/>
            </a:solidFill>
          </a:endParaRPr>
        </a:p>
      </dgm:t>
    </dgm:pt>
    <dgm:pt modelId="{6AFB5490-107E-4A7C-9DBA-255C3D3A4D91}" type="parTrans" cxnId="{FCE87739-55D7-49EB-9172-97495A2C5F92}">
      <dgm:prSet/>
      <dgm:spPr/>
      <dgm:t>
        <a:bodyPr/>
        <a:lstStyle/>
        <a:p>
          <a:endParaRPr lang="en-US"/>
        </a:p>
      </dgm:t>
    </dgm:pt>
    <dgm:pt modelId="{A22D2A1E-ADBE-43B3-A7E1-EC85270D5FD6}" type="sibTrans" cxnId="{FCE87739-55D7-49EB-9172-97495A2C5F92}">
      <dgm:prSet/>
      <dgm:spPr/>
      <dgm:t>
        <a:bodyPr/>
        <a:lstStyle/>
        <a:p>
          <a:endParaRPr lang="en-US"/>
        </a:p>
      </dgm:t>
    </dgm:pt>
    <dgm:pt modelId="{16D38E0D-6BC2-4DBC-AC19-510937BA52D1}">
      <dgm:prSet phldrT="[Text]"/>
      <dgm:spPr/>
      <dgm:t>
        <a:bodyPr/>
        <a:lstStyle/>
        <a:p>
          <a:r>
            <a:rPr lang="en-US" b="1" dirty="0" smtClean="0">
              <a:solidFill>
                <a:schemeClr val="tx1"/>
              </a:solidFill>
            </a:rPr>
            <a:t>T</a:t>
          </a:r>
          <a:r>
            <a:rPr lang="en-US" dirty="0" smtClean="0">
              <a:solidFill>
                <a:schemeClr val="tx1"/>
              </a:solidFill>
            </a:rPr>
            <a:t>ime</a:t>
          </a:r>
          <a:endParaRPr lang="en-US" dirty="0">
            <a:solidFill>
              <a:schemeClr val="tx1"/>
            </a:solidFill>
          </a:endParaRPr>
        </a:p>
      </dgm:t>
    </dgm:pt>
    <dgm:pt modelId="{2C0D0468-B541-4B53-81A0-2D079E379954}" type="parTrans" cxnId="{C950B024-D0FC-4D4A-9087-259705EADDDA}">
      <dgm:prSet/>
      <dgm:spPr/>
      <dgm:t>
        <a:bodyPr/>
        <a:lstStyle/>
        <a:p>
          <a:endParaRPr lang="en-US"/>
        </a:p>
      </dgm:t>
    </dgm:pt>
    <dgm:pt modelId="{16481B63-FB25-47BA-939C-4E363C4E8DC1}" type="sibTrans" cxnId="{C950B024-D0FC-4D4A-9087-259705EADDDA}">
      <dgm:prSet/>
      <dgm:spPr/>
      <dgm:t>
        <a:bodyPr/>
        <a:lstStyle/>
        <a:p>
          <a:endParaRPr lang="en-US"/>
        </a:p>
      </dgm:t>
    </dgm:pt>
    <dgm:pt modelId="{E6319D3B-8E0D-4191-B6D5-151A128DBBD9}">
      <dgm:prSet phldrT="[Text]"/>
      <dgm:spPr/>
      <dgm:t>
        <a:bodyPr/>
        <a:lstStyle/>
        <a:p>
          <a:r>
            <a:rPr lang="en-US" b="1" dirty="0" smtClean="0">
              <a:solidFill>
                <a:schemeClr val="tx1"/>
              </a:solidFill>
            </a:rPr>
            <a:t>T</a:t>
          </a:r>
          <a:r>
            <a:rPr lang="en-US" dirty="0" smtClean="0">
              <a:solidFill>
                <a:schemeClr val="tx1"/>
              </a:solidFill>
            </a:rPr>
            <a:t>ype</a:t>
          </a:r>
          <a:endParaRPr lang="en-US" dirty="0">
            <a:solidFill>
              <a:schemeClr val="tx1"/>
            </a:solidFill>
          </a:endParaRPr>
        </a:p>
      </dgm:t>
    </dgm:pt>
    <dgm:pt modelId="{743E8C74-EB3B-44D9-9F37-37E849AEE643}" type="parTrans" cxnId="{B3423941-AAA1-4E21-8667-FA837A6E3154}">
      <dgm:prSet/>
      <dgm:spPr/>
      <dgm:t>
        <a:bodyPr/>
        <a:lstStyle/>
        <a:p>
          <a:endParaRPr lang="en-US"/>
        </a:p>
      </dgm:t>
    </dgm:pt>
    <dgm:pt modelId="{7FD3901C-B2F9-4677-8C3B-952949038A75}" type="sibTrans" cxnId="{B3423941-AAA1-4E21-8667-FA837A6E3154}">
      <dgm:prSet/>
      <dgm:spPr/>
      <dgm:t>
        <a:bodyPr/>
        <a:lstStyle/>
        <a:p>
          <a:endParaRPr lang="en-US"/>
        </a:p>
      </dgm:t>
    </dgm:pt>
    <dgm:pt modelId="{0BF01E9D-99A6-4A93-9564-C6C2938D7565}" type="pres">
      <dgm:prSet presAssocID="{D60A6802-E29F-4D16-BB42-D53CD13988D3}" presName="matrix" presStyleCnt="0">
        <dgm:presLayoutVars>
          <dgm:chMax val="1"/>
          <dgm:dir/>
          <dgm:resizeHandles val="exact"/>
        </dgm:presLayoutVars>
      </dgm:prSet>
      <dgm:spPr/>
      <dgm:t>
        <a:bodyPr/>
        <a:lstStyle/>
        <a:p>
          <a:endParaRPr lang="en-US"/>
        </a:p>
      </dgm:t>
    </dgm:pt>
    <dgm:pt modelId="{91D17E0D-72E5-4B9F-B483-FA832E8E9EA0}" type="pres">
      <dgm:prSet presAssocID="{D60A6802-E29F-4D16-BB42-D53CD13988D3}" presName="axisShape" presStyleLbl="bgShp" presStyleIdx="0" presStyleCnt="1" custLinFactNeighborY="-1586"/>
      <dgm:spPr/>
    </dgm:pt>
    <dgm:pt modelId="{E7CA3B12-48E9-413C-8AFF-9F7979F1878E}" type="pres">
      <dgm:prSet presAssocID="{D60A6802-E29F-4D16-BB42-D53CD13988D3}" presName="rect1" presStyleLbl="node1" presStyleIdx="0" presStyleCnt="4">
        <dgm:presLayoutVars>
          <dgm:chMax val="0"/>
          <dgm:chPref val="0"/>
          <dgm:bulletEnabled val="1"/>
        </dgm:presLayoutVars>
      </dgm:prSet>
      <dgm:spPr/>
      <dgm:t>
        <a:bodyPr/>
        <a:lstStyle/>
        <a:p>
          <a:endParaRPr lang="en-US"/>
        </a:p>
      </dgm:t>
    </dgm:pt>
    <dgm:pt modelId="{21D4C7D1-E395-454F-B3F8-111897301434}" type="pres">
      <dgm:prSet presAssocID="{D60A6802-E29F-4D16-BB42-D53CD13988D3}" presName="rect2" presStyleLbl="node1" presStyleIdx="1" presStyleCnt="4">
        <dgm:presLayoutVars>
          <dgm:chMax val="0"/>
          <dgm:chPref val="0"/>
          <dgm:bulletEnabled val="1"/>
        </dgm:presLayoutVars>
      </dgm:prSet>
      <dgm:spPr/>
      <dgm:t>
        <a:bodyPr/>
        <a:lstStyle/>
        <a:p>
          <a:endParaRPr lang="en-US"/>
        </a:p>
      </dgm:t>
    </dgm:pt>
    <dgm:pt modelId="{9EEDDE35-19C0-4F29-8A58-D3426E26C923}" type="pres">
      <dgm:prSet presAssocID="{D60A6802-E29F-4D16-BB42-D53CD13988D3}" presName="rect3" presStyleLbl="node1" presStyleIdx="2" presStyleCnt="4">
        <dgm:presLayoutVars>
          <dgm:chMax val="0"/>
          <dgm:chPref val="0"/>
          <dgm:bulletEnabled val="1"/>
        </dgm:presLayoutVars>
      </dgm:prSet>
      <dgm:spPr/>
      <dgm:t>
        <a:bodyPr/>
        <a:lstStyle/>
        <a:p>
          <a:endParaRPr lang="en-US"/>
        </a:p>
      </dgm:t>
    </dgm:pt>
    <dgm:pt modelId="{13A11B7C-9004-4716-A113-51231CCCA699}" type="pres">
      <dgm:prSet presAssocID="{D60A6802-E29F-4D16-BB42-D53CD13988D3}" presName="rect4" presStyleLbl="node1" presStyleIdx="3" presStyleCnt="4">
        <dgm:presLayoutVars>
          <dgm:chMax val="0"/>
          <dgm:chPref val="0"/>
          <dgm:bulletEnabled val="1"/>
        </dgm:presLayoutVars>
      </dgm:prSet>
      <dgm:spPr/>
      <dgm:t>
        <a:bodyPr/>
        <a:lstStyle/>
        <a:p>
          <a:endParaRPr lang="en-US"/>
        </a:p>
      </dgm:t>
    </dgm:pt>
  </dgm:ptLst>
  <dgm:cxnLst>
    <dgm:cxn modelId="{A688D38E-78EC-4989-847D-2B754590BFA4}" type="presOf" srcId="{725E6371-EAA6-4EDE-B335-6DC684F6489C}" destId="{E7CA3B12-48E9-413C-8AFF-9F7979F1878E}" srcOrd="0" destOrd="0" presId="urn:microsoft.com/office/officeart/2005/8/layout/matrix2"/>
    <dgm:cxn modelId="{FCE87739-55D7-49EB-9172-97495A2C5F92}" srcId="{D60A6802-E29F-4D16-BB42-D53CD13988D3}" destId="{2D00FD83-8D20-44E8-A9FB-8AA59D520A14}" srcOrd="1" destOrd="0" parTransId="{6AFB5490-107E-4A7C-9DBA-255C3D3A4D91}" sibTransId="{A22D2A1E-ADBE-43B3-A7E1-EC85270D5FD6}"/>
    <dgm:cxn modelId="{1B556DB5-14DC-4EE9-9AE1-CFBD826391EE}" srcId="{D60A6802-E29F-4D16-BB42-D53CD13988D3}" destId="{725E6371-EAA6-4EDE-B335-6DC684F6489C}" srcOrd="0" destOrd="0" parTransId="{F69B87D6-5622-4124-A59A-7B016109436B}" sibTransId="{EE4E3282-FF95-41EC-AE9C-E7B0A41A9187}"/>
    <dgm:cxn modelId="{C950B024-D0FC-4D4A-9087-259705EADDDA}" srcId="{D60A6802-E29F-4D16-BB42-D53CD13988D3}" destId="{16D38E0D-6BC2-4DBC-AC19-510937BA52D1}" srcOrd="2" destOrd="0" parTransId="{2C0D0468-B541-4B53-81A0-2D079E379954}" sibTransId="{16481B63-FB25-47BA-939C-4E363C4E8DC1}"/>
    <dgm:cxn modelId="{D2CB56DD-690D-4738-8BF7-74D4DC396C4A}" type="presOf" srcId="{16D38E0D-6BC2-4DBC-AC19-510937BA52D1}" destId="{9EEDDE35-19C0-4F29-8A58-D3426E26C923}" srcOrd="0" destOrd="0" presId="urn:microsoft.com/office/officeart/2005/8/layout/matrix2"/>
    <dgm:cxn modelId="{EF715E32-17E3-4126-B5B6-2DDC6A583967}" type="presOf" srcId="{2D00FD83-8D20-44E8-A9FB-8AA59D520A14}" destId="{21D4C7D1-E395-454F-B3F8-111897301434}" srcOrd="0" destOrd="0" presId="urn:microsoft.com/office/officeart/2005/8/layout/matrix2"/>
    <dgm:cxn modelId="{B3423941-AAA1-4E21-8667-FA837A6E3154}" srcId="{D60A6802-E29F-4D16-BB42-D53CD13988D3}" destId="{E6319D3B-8E0D-4191-B6D5-151A128DBBD9}" srcOrd="3" destOrd="0" parTransId="{743E8C74-EB3B-44D9-9F37-37E849AEE643}" sibTransId="{7FD3901C-B2F9-4677-8C3B-952949038A75}"/>
    <dgm:cxn modelId="{78B518ED-F441-4562-B3E4-E68E3082CC06}" type="presOf" srcId="{D60A6802-E29F-4D16-BB42-D53CD13988D3}" destId="{0BF01E9D-99A6-4A93-9564-C6C2938D7565}" srcOrd="0" destOrd="0" presId="urn:microsoft.com/office/officeart/2005/8/layout/matrix2"/>
    <dgm:cxn modelId="{DE48FBCA-9E44-42A9-B1CA-F066B0A3475A}" type="presOf" srcId="{E6319D3B-8E0D-4191-B6D5-151A128DBBD9}" destId="{13A11B7C-9004-4716-A113-51231CCCA699}" srcOrd="0" destOrd="0" presId="urn:microsoft.com/office/officeart/2005/8/layout/matrix2"/>
    <dgm:cxn modelId="{8F35C507-16E1-4E20-B913-5D9F4FCD0041}" type="presParOf" srcId="{0BF01E9D-99A6-4A93-9564-C6C2938D7565}" destId="{91D17E0D-72E5-4B9F-B483-FA832E8E9EA0}" srcOrd="0" destOrd="0" presId="urn:microsoft.com/office/officeart/2005/8/layout/matrix2"/>
    <dgm:cxn modelId="{3656CA3C-6216-4BED-9794-C091C21B394F}" type="presParOf" srcId="{0BF01E9D-99A6-4A93-9564-C6C2938D7565}" destId="{E7CA3B12-48E9-413C-8AFF-9F7979F1878E}" srcOrd="1" destOrd="0" presId="urn:microsoft.com/office/officeart/2005/8/layout/matrix2"/>
    <dgm:cxn modelId="{9507D1F3-DFBF-410D-B385-207D08B55928}" type="presParOf" srcId="{0BF01E9D-99A6-4A93-9564-C6C2938D7565}" destId="{21D4C7D1-E395-454F-B3F8-111897301434}" srcOrd="2" destOrd="0" presId="urn:microsoft.com/office/officeart/2005/8/layout/matrix2"/>
    <dgm:cxn modelId="{9299A137-ED9D-4230-AC91-760091919FFD}" type="presParOf" srcId="{0BF01E9D-99A6-4A93-9564-C6C2938D7565}" destId="{9EEDDE35-19C0-4F29-8A58-D3426E26C923}" srcOrd="3" destOrd="0" presId="urn:microsoft.com/office/officeart/2005/8/layout/matrix2"/>
    <dgm:cxn modelId="{CF3F2563-B073-4C50-B58C-707FAD4098F3}" type="presParOf" srcId="{0BF01E9D-99A6-4A93-9564-C6C2938D7565}" destId="{13A11B7C-9004-4716-A113-51231CCCA699}"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17E0D-72E5-4B9F-B483-FA832E8E9EA0}">
      <dsp:nvSpPr>
        <dsp:cNvPr id="0" name=""/>
        <dsp:cNvSpPr/>
      </dsp:nvSpPr>
      <dsp:spPr>
        <a:xfrm>
          <a:off x="1844122" y="0"/>
          <a:ext cx="4617554" cy="4617554"/>
        </a:xfrm>
        <a:prstGeom prst="quadArrow">
          <a:avLst>
            <a:gd name="adj1" fmla="val 2000"/>
            <a:gd name="adj2" fmla="val 4000"/>
            <a:gd name="adj3" fmla="val 5000"/>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7CA3B12-48E9-413C-8AFF-9F7979F1878E}">
      <dsp:nvSpPr>
        <dsp:cNvPr id="0" name=""/>
        <dsp:cNvSpPr/>
      </dsp:nvSpPr>
      <dsp:spPr>
        <a:xfrm>
          <a:off x="2144263" y="300141"/>
          <a:ext cx="1847022" cy="1847022"/>
        </a:xfrm>
        <a:prstGeom prst="roundRect">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solidFill>
                <a:schemeClr val="tx1"/>
              </a:solidFill>
            </a:rPr>
            <a:t>F</a:t>
          </a:r>
          <a:r>
            <a:rPr lang="en-US" sz="2700" kern="1200" dirty="0" smtClean="0">
              <a:solidFill>
                <a:schemeClr val="tx1"/>
              </a:solidFill>
            </a:rPr>
            <a:t>requency</a:t>
          </a:r>
          <a:endParaRPr lang="en-US" sz="2700" kern="1200" dirty="0">
            <a:solidFill>
              <a:schemeClr val="tx1"/>
            </a:solidFill>
          </a:endParaRPr>
        </a:p>
      </dsp:txBody>
      <dsp:txXfrm>
        <a:off x="2234427" y="390305"/>
        <a:ext cx="1666694" cy="1666694"/>
      </dsp:txXfrm>
    </dsp:sp>
    <dsp:sp modelId="{21D4C7D1-E395-454F-B3F8-111897301434}">
      <dsp:nvSpPr>
        <dsp:cNvPr id="0" name=""/>
        <dsp:cNvSpPr/>
      </dsp:nvSpPr>
      <dsp:spPr>
        <a:xfrm>
          <a:off x="4314514" y="300141"/>
          <a:ext cx="1847022" cy="1847022"/>
        </a:xfrm>
        <a:prstGeom prst="roundRect">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solidFill>
                <a:schemeClr val="tx1"/>
              </a:solidFill>
            </a:rPr>
            <a:t>I</a:t>
          </a:r>
          <a:r>
            <a:rPr lang="en-US" sz="2700" kern="1200" dirty="0" smtClean="0">
              <a:solidFill>
                <a:schemeClr val="tx1"/>
              </a:solidFill>
            </a:rPr>
            <a:t>ntensity</a:t>
          </a:r>
          <a:endParaRPr lang="en-US" sz="2700" kern="1200" dirty="0">
            <a:solidFill>
              <a:schemeClr val="tx1"/>
            </a:solidFill>
          </a:endParaRPr>
        </a:p>
      </dsp:txBody>
      <dsp:txXfrm>
        <a:off x="4404678" y="390305"/>
        <a:ext cx="1666694" cy="1666694"/>
      </dsp:txXfrm>
    </dsp:sp>
    <dsp:sp modelId="{9EEDDE35-19C0-4F29-8A58-D3426E26C923}">
      <dsp:nvSpPr>
        <dsp:cNvPr id="0" name=""/>
        <dsp:cNvSpPr/>
      </dsp:nvSpPr>
      <dsp:spPr>
        <a:xfrm>
          <a:off x="2144263" y="2470391"/>
          <a:ext cx="1847022" cy="1847022"/>
        </a:xfrm>
        <a:prstGeom prst="roundRect">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solidFill>
                <a:schemeClr val="tx1"/>
              </a:solidFill>
            </a:rPr>
            <a:t>T</a:t>
          </a:r>
          <a:r>
            <a:rPr lang="en-US" sz="2700" kern="1200" dirty="0" smtClean="0">
              <a:solidFill>
                <a:schemeClr val="tx1"/>
              </a:solidFill>
            </a:rPr>
            <a:t>ime</a:t>
          </a:r>
          <a:endParaRPr lang="en-US" sz="2700" kern="1200" dirty="0">
            <a:solidFill>
              <a:schemeClr val="tx1"/>
            </a:solidFill>
          </a:endParaRPr>
        </a:p>
      </dsp:txBody>
      <dsp:txXfrm>
        <a:off x="2234427" y="2560555"/>
        <a:ext cx="1666694" cy="1666694"/>
      </dsp:txXfrm>
    </dsp:sp>
    <dsp:sp modelId="{13A11B7C-9004-4716-A113-51231CCCA699}">
      <dsp:nvSpPr>
        <dsp:cNvPr id="0" name=""/>
        <dsp:cNvSpPr/>
      </dsp:nvSpPr>
      <dsp:spPr>
        <a:xfrm>
          <a:off x="4314514" y="2470391"/>
          <a:ext cx="1847022" cy="1847022"/>
        </a:xfrm>
        <a:prstGeom prst="roundRect">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solidFill>
                <a:schemeClr val="tx1"/>
              </a:solidFill>
            </a:rPr>
            <a:t>T</a:t>
          </a:r>
          <a:r>
            <a:rPr lang="en-US" sz="2700" kern="1200" dirty="0" smtClean="0">
              <a:solidFill>
                <a:schemeClr val="tx1"/>
              </a:solidFill>
            </a:rPr>
            <a:t>ype</a:t>
          </a:r>
          <a:endParaRPr lang="en-US" sz="2700" kern="1200" dirty="0">
            <a:solidFill>
              <a:schemeClr val="tx1"/>
            </a:solidFill>
          </a:endParaRPr>
        </a:p>
      </dsp:txBody>
      <dsp:txXfrm>
        <a:off x="4404678" y="2560555"/>
        <a:ext cx="1666694" cy="1666694"/>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A735BACD-DB6F-4486-9005-9C02FC8AB7FD}" type="datetimeFigureOut">
              <a:rPr lang="en-US" smtClean="0"/>
              <a:t>12/5/13</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EB065431-D488-4249-B007-D4A4CA7968DD}" type="slidenum">
              <a:rPr lang="en-US" smtClean="0"/>
              <a:t>‹#›</a:t>
            </a:fld>
            <a:endParaRPr lang="en-US"/>
          </a:p>
        </p:txBody>
      </p:sp>
    </p:spTree>
    <p:extLst>
      <p:ext uri="{BB962C8B-B14F-4D97-AF65-F5344CB8AC3E}">
        <p14:creationId xmlns:p14="http://schemas.microsoft.com/office/powerpoint/2010/main" val="9666693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23A2E3A6-7791-4A2C-870A-0CDFC8DD1B0D}" type="datetimeFigureOut">
              <a:rPr lang="en-US" smtClean="0"/>
              <a:pPr/>
              <a:t>12/5/13</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0DEDAEF4-8DA2-461F-9A5C-AF18DCE84C0D}" type="slidenum">
              <a:rPr lang="en-US" smtClean="0"/>
              <a:pPr/>
              <a:t>‹#›</a:t>
            </a:fld>
            <a:endParaRPr lang="en-US"/>
          </a:p>
        </p:txBody>
      </p:sp>
    </p:spTree>
    <p:extLst>
      <p:ext uri="{BB962C8B-B14F-4D97-AF65-F5344CB8AC3E}">
        <p14:creationId xmlns:p14="http://schemas.microsoft.com/office/powerpoint/2010/main" val="1564115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www.pnas.org/content/early/2011/01/25/1015950108.full.pd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Knowing how these white dots form, will help you better understand the ways to prevent them.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White dots form because the deep internal structures of the brain, including those important white-matter (or communication) tracks are fed by blood vessels that are at that point very, very tiny. Chronic high blood pressure can cause these tiny blood vessels to burst, spilling blood into the area where brain cells live, which is toxic to them.</a:t>
            </a:r>
          </a:p>
          <a:p>
            <a:r>
              <a:rPr lang="en-US" sz="1200" kern="1200" dirty="0" smtClean="0">
                <a:solidFill>
                  <a:schemeClr val="tx1"/>
                </a:solidFill>
                <a:effectLst/>
                <a:latin typeface="+mn-lt"/>
                <a:ea typeface="+mn-ea"/>
                <a:cs typeface="+mn-cs"/>
              </a:rPr>
              <a:t>OR these tiny blood vessels can also “clog up” and prevent blood flow from reaching points beyond the clog, leading to tissue damage.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things that “clog up” these capillaries are directly related to high blood pressure, high blood sugar and high cholesterol.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High blood pressure and high cholesterol lead to the build up of plaque in the arteries, sort of like the gunk that fills up in a slow kitchen sink pipe. If a piece of this plaque or an associated blood clot becomes loose &amp; starts floating around in the blood stream, it can float freely in the larger blood vessels.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if the plaque floats up to these small blood vessels, (Click to start animation)  it will block blood flow to the tissue downstream.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same type of thing happens when blood sugar is too high. High blood sugar causes the red blood cells to swell up, and this can block off small blood vessels in the brain or elsewhere as well. High blood sugar also damages the walls of blood vessels increasing the risk for high blood pressure.</a:t>
            </a:r>
          </a:p>
        </p:txBody>
      </p:sp>
      <p:sp>
        <p:nvSpPr>
          <p:cNvPr id="4" name="Slide Number Placeholder 3"/>
          <p:cNvSpPr>
            <a:spLocks noGrp="1"/>
          </p:cNvSpPr>
          <p:nvPr>
            <p:ph type="sldNum" sz="quarter" idx="10"/>
          </p:nvPr>
        </p:nvSpPr>
        <p:spPr/>
        <p:txBody>
          <a:bodyPr/>
          <a:lstStyle/>
          <a:p>
            <a:fld id="{75C4C4D0-8156-4BB6-883A-44FD66B5B012}"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effectLst/>
                <a:latin typeface="+mn-lt"/>
                <a:ea typeface="+mn-ea"/>
                <a:cs typeface="+mn-cs"/>
              </a:rPr>
              <a:t>In addition to protecting our vascular health and consequently, our brain health, more recent evidence suggests that physical activity seems to DIRECTLY influence cognitive reserve and cognitive performance.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Physical activity has been shown to…</a:t>
            </a:r>
          </a:p>
          <a:p>
            <a:pPr lvl="0"/>
            <a:r>
              <a:rPr lang="en-US" sz="1200" kern="1200" dirty="0" smtClean="0">
                <a:solidFill>
                  <a:schemeClr val="tx1"/>
                </a:solidFill>
                <a:effectLst/>
                <a:latin typeface="+mn-lt"/>
                <a:ea typeface="+mn-ea"/>
                <a:cs typeface="+mn-cs"/>
              </a:rPr>
              <a:t>Help us Grow More  Brain Cells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Animal studies have shown that aerobic exercise (a rat running on a wheel) can have a profound effect on increasing the number of new brain cells that are born.</a:t>
            </a:r>
          </a:p>
          <a:p>
            <a:r>
              <a:rPr lang="en-US" sz="1200" kern="1200" dirty="0" smtClean="0">
                <a:solidFill>
                  <a:schemeClr val="tx1"/>
                </a:solidFill>
                <a:effectLst/>
                <a:latin typeface="+mn-lt"/>
                <a:ea typeface="+mn-ea"/>
                <a:cs typeface="+mn-cs"/>
              </a:rPr>
              <a:t>2.  Help us Produce Chemicals to Support New Brain Cells</a:t>
            </a:r>
          </a:p>
          <a:p>
            <a:pPr lvl="0"/>
            <a:r>
              <a:rPr lang="en-US" sz="1200" kern="1200" dirty="0" smtClean="0">
                <a:solidFill>
                  <a:schemeClr val="tx1"/>
                </a:solidFill>
                <a:effectLst/>
                <a:latin typeface="+mn-lt"/>
                <a:ea typeface="+mn-ea"/>
                <a:cs typeface="+mn-cs"/>
              </a:rPr>
              <a:t>Physical activity has been found to increase a group of proteins called nerve growth factors.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 nerve growth factors help neurons and dendrites grow and thrive. Some have even referred to these growth factors as</a:t>
            </a:r>
            <a:r>
              <a:rPr lang="en-US" sz="1200" b="1" kern="1200" dirty="0" smtClean="0">
                <a:solidFill>
                  <a:schemeClr val="tx1"/>
                </a:solidFill>
                <a:effectLst/>
                <a:latin typeface="+mn-lt"/>
                <a:ea typeface="+mn-ea"/>
                <a:cs typeface="+mn-cs"/>
              </a:rPr>
              <a:t> Miracle Grow for your brain cells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3.  Help You Grow More Blood Vessels in The Brain</a:t>
            </a:r>
          </a:p>
          <a:p>
            <a:pPr lvl="0"/>
            <a:r>
              <a:rPr lang="en-US" sz="1200" kern="1200" dirty="0" smtClean="0">
                <a:solidFill>
                  <a:schemeClr val="tx1"/>
                </a:solidFill>
                <a:effectLst/>
                <a:latin typeface="+mn-lt"/>
                <a:ea typeface="+mn-ea"/>
                <a:cs typeface="+mn-cs"/>
              </a:rPr>
              <a:t>We don’t often think about the dynamic nature of our vascular system, but new evidence has shown that regular physical activity helps new blood vessels grow in the brain, which can buffer some of the vascular effects we just discussed by creating “back-up” circuits for blood supply.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4.  Help Increase the Size of Brain Structures</a:t>
            </a:r>
          </a:p>
          <a:p>
            <a:pPr lvl="0"/>
            <a:r>
              <a:rPr lang="en-US" sz="1200" kern="1200" dirty="0" smtClean="0">
                <a:solidFill>
                  <a:schemeClr val="tx1"/>
                </a:solidFill>
                <a:effectLst/>
                <a:latin typeface="+mn-lt"/>
                <a:ea typeface="+mn-ea"/>
                <a:cs typeface="+mn-cs"/>
              </a:rPr>
              <a:t>In humans physical cardiovascular exercise is linked to increases in the size of several brain structures, particularly the structure responsible for forming new memories (hippocampus).</a:t>
            </a:r>
          </a:p>
        </p:txBody>
      </p:sp>
      <p:sp>
        <p:nvSpPr>
          <p:cNvPr id="4" name="Slide Number Placeholder 3"/>
          <p:cNvSpPr>
            <a:spLocks noGrp="1"/>
          </p:cNvSpPr>
          <p:nvPr>
            <p:ph type="sldNum" sz="quarter" idx="10"/>
          </p:nvPr>
        </p:nvSpPr>
        <p:spPr/>
        <p:txBody>
          <a:bodyPr/>
          <a:lstStyle/>
          <a:p>
            <a:fld id="{F70F5BCE-5FEB-964B-AC2F-E07C450BC7A2}"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For example, in a recent study, researchers put 120 healthy older adults participants on a fitness plan for 1 full year (Erikson, et al, 2010). Half of them (60) were assigned to a walking group 3 times per week and the other half (60) were assigned to a </a:t>
            </a:r>
            <a:r>
              <a:rPr lang="en-US" sz="1200" b="1" kern="1200" dirty="0" smtClean="0">
                <a:solidFill>
                  <a:schemeClr val="tx1"/>
                </a:solidFill>
                <a:effectLst/>
                <a:latin typeface="+mn-lt"/>
                <a:ea typeface="+mn-ea"/>
                <a:cs typeface="+mn-cs"/>
              </a:rPr>
              <a:t>stretching and toning class</a:t>
            </a:r>
            <a:r>
              <a:rPr lang="en-US" sz="1200" kern="1200" dirty="0" smtClean="0">
                <a:solidFill>
                  <a:schemeClr val="tx1"/>
                </a:solidFill>
                <a:effectLst/>
                <a:latin typeface="+mn-lt"/>
                <a:ea typeface="+mn-ea"/>
                <a:cs typeface="+mn-cs"/>
              </a:rPr>
              <a:t> that also met 3 days a week.</a:t>
            </a:r>
          </a:p>
          <a:p>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MRI brain scans were given before the program, half-way through the program (at 6 months) and at the end of the program (1 year after the first scan).</a:t>
            </a:r>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Before the program, the groups’ brain scans were not any different.</a:t>
            </a:r>
          </a:p>
          <a:p>
            <a:pPr lvl="0"/>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After 6 months and again after a year: </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Volume in the hippocampus of the people in the stretching (control) group declined 1.4% (1.40% at 6-months and 1.43% at 12-months), which is on par with normal age-related volume loss.</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But the volume of the people in the walking group INCREASED the by 2%, </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The increase was 2.12% over baseline at 6-months and 1.97% over baseline at 12-months.</a:t>
            </a:r>
            <a:endParaRPr lang="en-US" sz="18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Effectively reversing age-related loss in hippocampus volume by 1 to 2 years</a:t>
            </a:r>
          </a:p>
          <a:p>
            <a:pPr lvl="2"/>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Now, what if you were up late one night watching an infomercial for some product that claimed it could “effectively reverse 1-2 years of age related brain volume loss.”  You’d be intrigued, right?  </a:t>
            </a:r>
            <a:r>
              <a:rPr lang="en-US" sz="1200" kern="1200" dirty="0" smtClean="0">
                <a:solidFill>
                  <a:schemeClr val="tx1"/>
                </a:solidFill>
                <a:effectLst/>
                <a:latin typeface="+mn-lt"/>
                <a:ea typeface="+mn-ea"/>
                <a:cs typeface="+mn-cs"/>
              </a:rPr>
              <a:t>You might be suspicious about their claims, but I bet it would get your attention.  Well now we have scientific evidence to show that something can provide this benefit, and you can get it practically for free.  Maybe you’ll have to buy a new pair of running shoes…</a:t>
            </a:r>
            <a:endParaRPr lang="en-US" sz="1800" kern="120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 </a:t>
            </a:r>
            <a:endParaRPr lang="en-US" sz="14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Erikson, et al, 2010</a:t>
            </a:r>
            <a:r>
              <a:rPr lang="en-US" sz="1200" kern="1200" dirty="0" smtClean="0">
                <a:solidFill>
                  <a:schemeClr val="tx1"/>
                </a:solidFill>
                <a:latin typeface="+mn-lt"/>
                <a:ea typeface="+mn-ea"/>
                <a:cs typeface="+mn-cs"/>
                <a:hlinkClick r:id="rId3"/>
              </a:rPr>
              <a:t> http://www.pnas.org/content/early/2011/01/25/1015950108.full.pdf</a:t>
            </a:r>
            <a:r>
              <a:rPr lang="en-US" sz="1200" kern="1200" dirty="0" smtClean="0">
                <a:solidFill>
                  <a:schemeClr val="tx1"/>
                </a:solidFill>
                <a:latin typeface="+mn-lt"/>
                <a:ea typeface="+mn-ea"/>
                <a:cs typeface="+mn-cs"/>
              </a:rPr>
              <a:t> </a:t>
            </a:r>
            <a:endParaRPr lang="en-US" sz="14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US" sz="14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Rats that are allowed to run on a wheel are better at learning their way through mazes than rats that are forced to be more sedentary. (We aren’t rats but we use the in experiments because they can help us learn about ourselves).</a:t>
            </a:r>
          </a:p>
          <a:p>
            <a:pPr lvl="0"/>
            <a:r>
              <a:rPr lang="en-US" dirty="0" smtClean="0"/>
              <a:t>Humans perform better on tests of attention and memory following periods of physical exertion.</a:t>
            </a:r>
          </a:p>
          <a:p>
            <a:pPr lvl="0"/>
            <a:r>
              <a:rPr lang="en-US" dirty="0" smtClean="0"/>
              <a:t>A school in Titusville, PA was able to improve performance on standardized test scores from below average to 17% above average in reading and 18% above average in math seemingly purely from instituting a rigorous physical education course called PE4life. </a:t>
            </a:r>
          </a:p>
          <a:p>
            <a:pPr lvl="0"/>
            <a:r>
              <a:rPr lang="en-US" dirty="0" smtClean="0"/>
              <a:t>Since so many of the changes in plasticity that seem to result from physical activity (new cell growth and brain growth factors) occur in the hippocampus (area responsible for forming new memories), scientists seem to agree that physical activity may directly influence the processes by which learning and memory occur.</a:t>
            </a:r>
          </a:p>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14</a:t>
            </a:fld>
            <a:endParaRPr lang="en-US"/>
          </a:p>
        </p:txBody>
      </p:sp>
    </p:spTree>
    <p:extLst>
      <p:ext uri="{BB962C8B-B14F-4D97-AF65-F5344CB8AC3E}">
        <p14:creationId xmlns:p14="http://schemas.microsoft.com/office/powerpoint/2010/main" val="327765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smtClean="0">
                <a:solidFill>
                  <a:schemeClr val="tx1"/>
                </a:solidFill>
                <a:effectLst/>
                <a:latin typeface="+mn-lt"/>
                <a:ea typeface="+mn-ea"/>
                <a:cs typeface="+mn-cs"/>
              </a:rPr>
              <a:t>Some Science: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One study found that those who participated in leisure-time physical activity at least twice a week in midlife (between the ages of 40 and 55), lowered their odds of developing Alzheimer’s disease by 60%. The largest impact was in people who had a genetic predisposition to dementia (meaning that they carried the APoE-4 allele, a gene found to be linked to Alzheimer’s disease), but the effect of exercise was still significant in people without this gene-meaning that everyone’s risk for dementia seemed to be lower if they exercised.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study looked at regular exercise, which they measured by asking participants how many times a week they participated in a variety of specific types of exercise. They found that regular exercise was associated with a reduced risk for all types of dementia 6 years later. They also found that those who exercised 3 or more times per week had a 32% reduction in risk for dementia. The finding was greatest among those who had poor physical functioning at the start of the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similar study found that those who participated in moderate or high levels of physical activity and were dementia-free at the beginning of the study had a significantly reduced risk of cognitive impairment 2 years later.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What it All Means: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More the Better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seems clear that the more physically active people are the better off they are.  There doesn’t seem to be a point at which returns on your investment level off, which suggests that you may want to continue to push yourself to higher goals if you are already physically active.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But Every Little Bit Counts</a:t>
            </a:r>
          </a:p>
          <a:p>
            <a:r>
              <a:rPr lang="en-US" sz="1200" kern="1200" dirty="0" smtClean="0">
                <a:solidFill>
                  <a:schemeClr val="tx1"/>
                </a:solidFill>
                <a:effectLst/>
                <a:latin typeface="+mn-lt"/>
                <a:ea typeface="+mn-ea"/>
                <a:cs typeface="+mn-cs"/>
              </a:rPr>
              <a:t>However, you don’t have to immediately become a body builder or start training for marathons to reap the benefits of exercise. Researchers have found positive results when they analyzed physical activity, including walking.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more walking, the better, but even walking briskly 90 minutes a week (that’s only 15 minutes a day) was all that was needed to improve cognitive outcomes and increased blood flow in the brain. That translates to about walking as little as 6-9 miles a week, which is really a just a pretty nice walk (2-3 miles), 3x/week. That seems doable doesn’t it?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 is still much research that needs to be done in this area to understand the relationship between exercise and specific types of dementia, but from what we know so far, exercise seems to be one of the best ways to protect your brain as you age. Exercise has some of the best evidence supporting it in terms of helping people build the “hardware” (brain cells) aspect of cognitive reserve.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As you may have noticed from the last couple of pages, it’s not just about how often you exercise. The brain benefits of exercise appear to increase when you increase several different factors related to your physical activity.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One group of scientists pulled together a series of research articles and thoroughly reviewed their findings. They found that the amount of impact that exercise had on cognition depended upon several factors including:</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length of the fitness-training intervention (weeks vs. months)</a:t>
            </a:r>
          </a:p>
          <a:p>
            <a:pPr lvl="0"/>
            <a:r>
              <a:rPr lang="en-US" sz="1200" kern="1200" dirty="0" smtClean="0">
                <a:solidFill>
                  <a:schemeClr val="tx1"/>
                </a:solidFill>
                <a:effectLst/>
                <a:latin typeface="+mn-lt"/>
                <a:ea typeface="+mn-ea"/>
                <a:cs typeface="+mn-cs"/>
              </a:rPr>
              <a:t>the intensity of the activity</a:t>
            </a:r>
          </a:p>
          <a:p>
            <a:pPr lvl="0"/>
            <a:r>
              <a:rPr lang="en-US" sz="1200" kern="1200" dirty="0" smtClean="0">
                <a:solidFill>
                  <a:schemeClr val="tx1"/>
                </a:solidFill>
                <a:effectLst/>
                <a:latin typeface="+mn-lt"/>
                <a:ea typeface="+mn-ea"/>
                <a:cs typeface="+mn-cs"/>
              </a:rPr>
              <a:t>the type of the physical activity</a:t>
            </a:r>
          </a:p>
          <a:p>
            <a:pPr lvl="0"/>
            <a:r>
              <a:rPr lang="en-US" sz="1200" kern="1200" dirty="0" smtClean="0">
                <a:solidFill>
                  <a:schemeClr val="tx1"/>
                </a:solidFill>
                <a:effectLst/>
                <a:latin typeface="+mn-lt"/>
                <a:ea typeface="+mn-ea"/>
                <a:cs typeface="+mn-cs"/>
              </a:rPr>
              <a:t>the duration of training sessions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Generally, higher levels of exercise at higher intensities for longer amounts of time throughout the life course appear to be most beneficial.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Because the risk of dementia decreases with increased intensity and duration of exercise, we recommend that people who already have a habit of exercising, set goals to step it up in some way.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when you are thinking about improving your brain health through increased physical activity, there are a few different dimensions that you can consider following the FITT Principle FITT stands for Frequency, Intensity, Time and Type. Here is what we mean by each of these:</a:t>
            </a:r>
          </a:p>
          <a:p>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Frequency</a:t>
            </a:r>
            <a:r>
              <a:rPr lang="en-US" sz="1200" kern="1200" dirty="0" smtClean="0">
                <a:solidFill>
                  <a:schemeClr val="tx1"/>
                </a:solidFill>
                <a:effectLst/>
                <a:latin typeface="+mn-lt"/>
                <a:ea typeface="+mn-ea"/>
                <a:cs typeface="+mn-cs"/>
              </a:rPr>
              <a:t> of your workouts – how often you plan to do them.  For example, will you walk every day or 4 days per week?</a:t>
            </a:r>
          </a:p>
          <a:p>
            <a:pPr lvl="0"/>
            <a:r>
              <a:rPr lang="en-US" sz="1200" b="1" kern="1200" dirty="0" smtClean="0">
                <a:solidFill>
                  <a:schemeClr val="tx1"/>
                </a:solidFill>
                <a:effectLst/>
                <a:latin typeface="+mn-lt"/>
                <a:ea typeface="+mn-ea"/>
                <a:cs typeface="+mn-cs"/>
              </a:rPr>
              <a:t>Intensity</a:t>
            </a:r>
            <a:r>
              <a:rPr lang="en-US" sz="1200" kern="1200" dirty="0" smtClean="0">
                <a:solidFill>
                  <a:schemeClr val="tx1"/>
                </a:solidFill>
                <a:effectLst/>
                <a:latin typeface="+mn-lt"/>
                <a:ea typeface="+mn-ea"/>
                <a:cs typeface="+mn-cs"/>
              </a:rPr>
              <a:t> of your workouts – for example, are you going to walk at a brisk or a leisurely pace?  Maybe you’ll step it up to jogging for a bit.</a:t>
            </a:r>
          </a:p>
          <a:p>
            <a:pPr lvl="0"/>
            <a:r>
              <a:rPr lang="en-US" sz="1200" b="1" kern="1200" dirty="0" smtClean="0">
                <a:solidFill>
                  <a:schemeClr val="tx1"/>
                </a:solidFill>
                <a:effectLst/>
                <a:latin typeface="+mn-lt"/>
                <a:ea typeface="+mn-ea"/>
                <a:cs typeface="+mn-cs"/>
              </a:rPr>
              <a:t>Time</a:t>
            </a:r>
            <a:r>
              <a:rPr lang="en-US" sz="1200" kern="1200" dirty="0" smtClean="0">
                <a:solidFill>
                  <a:schemeClr val="tx1"/>
                </a:solidFill>
                <a:effectLst/>
                <a:latin typeface="+mn-lt"/>
                <a:ea typeface="+mn-ea"/>
                <a:cs typeface="+mn-cs"/>
              </a:rPr>
              <a:t> of your sessions – how long will you walk each time? </a:t>
            </a:r>
          </a:p>
          <a:p>
            <a:pPr lvl="0"/>
            <a:r>
              <a:rPr lang="en-US" sz="1200" b="1" kern="1200" dirty="0" smtClean="0">
                <a:solidFill>
                  <a:schemeClr val="tx1"/>
                </a:solidFill>
                <a:effectLst/>
                <a:latin typeface="+mn-lt"/>
                <a:ea typeface="+mn-ea"/>
                <a:cs typeface="+mn-cs"/>
              </a:rPr>
              <a:t>Type</a:t>
            </a:r>
            <a:r>
              <a:rPr lang="en-US" sz="1200" kern="1200" dirty="0" smtClean="0">
                <a:solidFill>
                  <a:schemeClr val="tx1"/>
                </a:solidFill>
                <a:effectLst/>
                <a:latin typeface="+mn-lt"/>
                <a:ea typeface="+mn-ea"/>
                <a:cs typeface="+mn-cs"/>
              </a:rPr>
              <a:t> of your workout – will it in fact be walking, or another type of exercise such as swimming, playing tennis, lifting weights or something else.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Frequency, Intensity and Time for our physical activity is pretty straightforward, but what do we mean by Type?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Here are some examples of the major categories of types of physical activities. It may be important for you to consider doing a variety of different types of workouts because they can all be beneficial in different ways.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Endurance</a:t>
            </a:r>
          </a:p>
          <a:p>
            <a:r>
              <a:rPr lang="en-US" sz="1200" kern="1200" dirty="0" smtClean="0">
                <a:solidFill>
                  <a:schemeClr val="tx1"/>
                </a:solidFill>
                <a:effectLst/>
                <a:latin typeface="+mn-lt"/>
                <a:ea typeface="+mn-ea"/>
                <a:cs typeface="+mn-cs"/>
              </a:rPr>
              <a:t>We tend to experience the greatest benefit from endurance or “cardio” type exercises. These endurance types of activities include activities such as biking, stairs, dancing, jogging, cardio machines, playing sports, brisk walking, swimming, and yard work. The nerve-growth factor BDNF (remember, “Miracle Grow for brain cells”) has been associated with endurance type activities such as XXX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Balance &amp; Flexibility</a:t>
            </a:r>
          </a:p>
          <a:p>
            <a:r>
              <a:rPr lang="en-US" sz="1200" kern="1200" dirty="0" smtClean="0">
                <a:solidFill>
                  <a:schemeClr val="tx1"/>
                </a:solidFill>
                <a:effectLst/>
                <a:latin typeface="+mn-lt"/>
                <a:ea typeface="+mn-ea"/>
                <a:cs typeface="+mn-cs"/>
              </a:rPr>
              <a:t>However, many of us can’t keep up with endurance routines without maintaining our flexibility and balance. When we were very young, balance was something that came naturally to us, but as we get older or lose core strength after events such as having a baby or a surgery, balance is something we need to work on to maintain. Flexibility is also often over-looked in terms of its importance. In order to maintain our range of motion to be able to do things like reaching a can on the top shelf or bending down to pick up something that we dropped without throwing our backs out we need to work on our flexibility.   Stretching, yoga and tai chi are all good for maintaining flexibility and balance.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Strength</a:t>
            </a:r>
          </a:p>
          <a:p>
            <a:r>
              <a:rPr lang="en-US" sz="1200" kern="1200" dirty="0" smtClean="0">
                <a:solidFill>
                  <a:schemeClr val="tx1"/>
                </a:solidFill>
                <a:effectLst/>
                <a:latin typeface="+mn-lt"/>
                <a:ea typeface="+mn-ea"/>
                <a:cs typeface="+mn-cs"/>
              </a:rPr>
              <a:t>Finally, maintaining our strength is another key component that will allow us to continue caring for ourselves and keeping up with our daily activities. Strength training can also help build bone density and seems to help us generate a different type of nerve growth factor than endurance exercise (IGF-1).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Ideally, you should try to incorporate each one of these types of exercises into your routine.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Review the listed types of physical activities . What types of physical activity are you already active in? What physical activity is your favorite? Do you already practice all 4 types of activities? Where do you see room for “diversification” or improvement in your physical activity routine? </a:t>
            </a:r>
          </a:p>
        </p:txBody>
      </p:sp>
      <p:sp>
        <p:nvSpPr>
          <p:cNvPr id="4" name="Slide Number Placeholder 3"/>
          <p:cNvSpPr>
            <a:spLocks noGrp="1"/>
          </p:cNvSpPr>
          <p:nvPr>
            <p:ph type="sldNum" sz="quarter" idx="10"/>
          </p:nvPr>
        </p:nvSpPr>
        <p:spPr/>
        <p:txBody>
          <a:bodyPr/>
          <a:lstStyle/>
          <a:p>
            <a:fld id="{0DEDAEF4-8DA2-461F-9A5C-AF18DCE84C0D}"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Can</a:t>
            </a:r>
            <a:r>
              <a:rPr lang="en-US" sz="1200" kern="1200" baseline="0" dirty="0" smtClean="0">
                <a:solidFill>
                  <a:schemeClr val="tx1"/>
                </a:solidFill>
                <a:effectLst/>
                <a:latin typeface="+mn-lt"/>
                <a:ea typeface="+mn-ea"/>
                <a:cs typeface="+mn-cs"/>
              </a:rPr>
              <a:t> you think of some ways to incorporate more activity into your daily life?</a:t>
            </a:r>
          </a:p>
          <a:p>
            <a:r>
              <a:rPr lang="en-US" sz="1200" kern="1200" baseline="0" dirty="0" smtClean="0">
                <a:solidFill>
                  <a:schemeClr val="tx1"/>
                </a:solidFill>
                <a:effectLst/>
                <a:latin typeface="+mn-lt"/>
                <a:ea typeface="+mn-ea"/>
                <a:cs typeface="+mn-cs"/>
              </a:rPr>
              <a:t>(show list)</a:t>
            </a:r>
          </a:p>
          <a:p>
            <a:r>
              <a:rPr lang="en-US" sz="1200" kern="1200" baseline="0" dirty="0" smtClean="0">
                <a:solidFill>
                  <a:schemeClr val="tx1"/>
                </a:solidFill>
                <a:effectLst/>
                <a:latin typeface="+mn-lt"/>
                <a:ea typeface="+mn-ea"/>
                <a:cs typeface="+mn-cs"/>
              </a:rPr>
              <a:t>Did you think of everything on the list?</a:t>
            </a:r>
          </a:p>
          <a:p>
            <a:r>
              <a:rPr lang="en-US" sz="1200" kern="1200" baseline="0" dirty="0" smtClean="0">
                <a:solidFill>
                  <a:schemeClr val="tx1"/>
                </a:solidFill>
                <a:effectLst/>
                <a:latin typeface="+mn-lt"/>
                <a:ea typeface="+mn-ea"/>
                <a:cs typeface="+mn-cs"/>
              </a:rPr>
              <a:t>Can you add some of these to your life?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Physical activity isn’t just about hitting the gym.  You can gain a lot of brain benefits by living a lifestyle enhanced by as much physical activity as possible. There are a variety of ways you could easily increase the amount of activity in your daily life.  Here are a few suggestions.</a:t>
            </a:r>
          </a:p>
          <a:p>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When you’re going to the store, </a:t>
            </a:r>
            <a:r>
              <a:rPr lang="en-US" sz="1200" b="1" kern="1200" dirty="0" smtClean="0">
                <a:solidFill>
                  <a:schemeClr val="tx1"/>
                </a:solidFill>
                <a:effectLst/>
                <a:latin typeface="+mn-lt"/>
                <a:ea typeface="+mn-ea"/>
                <a:cs typeface="+mn-cs"/>
              </a:rPr>
              <a:t>park far away</a:t>
            </a:r>
            <a:r>
              <a:rPr lang="en-US" sz="1200" kern="1200" dirty="0" smtClean="0">
                <a:solidFill>
                  <a:schemeClr val="tx1"/>
                </a:solidFill>
                <a:effectLst/>
                <a:latin typeface="+mn-lt"/>
                <a:ea typeface="+mn-ea"/>
                <a:cs typeface="+mn-cs"/>
              </a:rPr>
              <a:t> from the door in order to limit the time you waste looking for parking and to get more steps in your day.</a:t>
            </a:r>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Or even, </a:t>
            </a:r>
            <a:r>
              <a:rPr lang="en-US" sz="1200" b="1" kern="1200" dirty="0" smtClean="0">
                <a:solidFill>
                  <a:schemeClr val="tx1"/>
                </a:solidFill>
                <a:effectLst/>
                <a:latin typeface="+mn-lt"/>
                <a:ea typeface="+mn-ea"/>
                <a:cs typeface="+mn-cs"/>
              </a:rPr>
              <a:t>park a block away</a:t>
            </a:r>
            <a:r>
              <a:rPr lang="en-US" sz="1200" kern="1200" dirty="0" smtClean="0">
                <a:solidFill>
                  <a:schemeClr val="tx1"/>
                </a:solidFill>
                <a:effectLst/>
                <a:latin typeface="+mn-lt"/>
                <a:ea typeface="+mn-ea"/>
                <a:cs typeface="+mn-cs"/>
              </a:rPr>
              <a:t> from your destination – this way you don’t have to take time out of your day for your physical activity, just leave a few minutes early – as the research showed us, every bit of activity that we do will be beneficial to us.</a:t>
            </a:r>
          </a:p>
          <a:p>
            <a:pPr lvl="0"/>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Walk instead of drive</a:t>
            </a:r>
            <a:r>
              <a:rPr lang="en-US" sz="1200" kern="1200" dirty="0" smtClean="0">
                <a:solidFill>
                  <a:schemeClr val="tx1"/>
                </a:solidFill>
                <a:effectLst/>
                <a:latin typeface="+mn-lt"/>
                <a:ea typeface="+mn-ea"/>
                <a:cs typeface="+mn-cs"/>
              </a:rPr>
              <a:t>.</a:t>
            </a:r>
          </a:p>
          <a:p>
            <a:pPr lvl="0"/>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Walking around the block in the middle of the day</a:t>
            </a:r>
            <a:r>
              <a:rPr lang="en-US" sz="1200" kern="1200" dirty="0" smtClean="0">
                <a:solidFill>
                  <a:schemeClr val="tx1"/>
                </a:solidFill>
                <a:effectLst/>
                <a:latin typeface="+mn-lt"/>
                <a:ea typeface="+mn-ea"/>
                <a:cs typeface="+mn-cs"/>
              </a:rPr>
              <a:t> is a great way to take a break from whatever you are doing and refresh yourself and to burn some extra calories and benefit our brains!</a:t>
            </a:r>
          </a:p>
          <a:p>
            <a:pPr lvl="0"/>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Make 2 laps at the grocery store</a:t>
            </a:r>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1) </a:t>
            </a:r>
            <a:r>
              <a:rPr lang="en-US" sz="1200" b="1" kern="1200" dirty="0" smtClean="0">
                <a:solidFill>
                  <a:schemeClr val="tx1"/>
                </a:solidFill>
                <a:effectLst/>
                <a:latin typeface="+mn-lt"/>
                <a:ea typeface="+mn-ea"/>
                <a:cs typeface="+mn-cs"/>
              </a:rPr>
              <a:t>A Memory Lap</a:t>
            </a:r>
            <a:r>
              <a:rPr lang="en-US" sz="1200" kern="1200" dirty="0" smtClean="0">
                <a:solidFill>
                  <a:schemeClr val="tx1"/>
                </a:solidFill>
                <a:effectLst/>
                <a:latin typeface="+mn-lt"/>
                <a:ea typeface="+mn-ea"/>
                <a:cs typeface="+mn-cs"/>
              </a:rPr>
              <a:t>: Make a grocery list, but don’t use the list when you shop – this is a way you exercise your memory</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2) Then when you’re done, check the list and take another lap to get anything you missed – this helps you get some extra steps into your day and works your memory.</a:t>
            </a:r>
          </a:p>
          <a:p>
            <a:pPr lvl="1"/>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Stairs instead of the elevator</a:t>
            </a:r>
            <a:r>
              <a:rPr lang="en-US" sz="1200" kern="1200" dirty="0" smtClean="0">
                <a:solidFill>
                  <a:schemeClr val="tx1"/>
                </a:solidFill>
                <a:effectLst/>
                <a:latin typeface="+mn-lt"/>
                <a:ea typeface="+mn-ea"/>
                <a:cs typeface="+mn-cs"/>
              </a:rPr>
              <a:t>.  If this doesn’t work for you, you can even take the stairs up a few flights and then switch to the elevator if going up a lot of stories. </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Fun Fact: One woman who worked at a desk all day said she never got out to do much walking. She decided that every time she had to use the restroom she would walk up then down a flight of stairs – she lost 10 pounds in 3 months! Find fun ways to add activity to your day.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3200" b="1"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Plan a walking date instead of a lunch date</a:t>
            </a:r>
            <a:r>
              <a:rPr lang="en-US" sz="1200" kern="1200" dirty="0" smtClean="0">
                <a:solidFill>
                  <a:schemeClr val="tx1"/>
                </a:solidFill>
                <a:effectLst/>
                <a:latin typeface="+mn-lt"/>
                <a:ea typeface="+mn-ea"/>
                <a:cs typeface="+mn-cs"/>
              </a:rPr>
              <a:t>. Remember, plans with friends don’t always have to be over food – plan a date to get together to walk the mall, your neighborhood or a beautiful scenic path.</a:t>
            </a:r>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Wear Comfortable Shoes</a:t>
            </a:r>
            <a:r>
              <a:rPr lang="en-US" sz="1200" kern="1200" dirty="0" smtClean="0">
                <a:solidFill>
                  <a:schemeClr val="tx1"/>
                </a:solidFill>
                <a:effectLst/>
                <a:latin typeface="+mn-lt"/>
                <a:ea typeface="+mn-ea"/>
                <a:cs typeface="+mn-cs"/>
              </a:rPr>
              <a:t>. If you wear uncomfortable shoes you’re likely to not walk as much as you might if your shoes are comfortable – so wear comfortable shoes everyday!</a:t>
            </a:r>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Wear a pedometer</a:t>
            </a:r>
            <a:r>
              <a:rPr lang="en-US" sz="1200" kern="1200" dirty="0" smtClean="0">
                <a:solidFill>
                  <a:schemeClr val="tx1"/>
                </a:solidFill>
                <a:effectLst/>
                <a:latin typeface="+mn-lt"/>
                <a:ea typeface="+mn-ea"/>
                <a:cs typeface="+mn-cs"/>
              </a:rPr>
              <a:t> to help keep you conscious of the number of steps you are getting it – if it is 7pm and you realize you haven’t done much activity for the day you could do a few extra laps around your home or apartment just to get in that movement. </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The U.S. Surgeon General recommends that, on average, everyone should walk 10,000 steps a day. </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Your daily goal may be less or more, but this gives us a sense of where an average American should be doing in order to live an enhanced physically active lifestyle.</a:t>
            </a:r>
          </a:p>
          <a:p>
            <a:pPr lvl="1"/>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Keep weights in clear view</a:t>
            </a:r>
            <a:r>
              <a:rPr lang="en-US" sz="1200" kern="1200" dirty="0" smtClean="0">
                <a:solidFill>
                  <a:schemeClr val="tx1"/>
                </a:solidFill>
                <a:effectLst/>
                <a:latin typeface="+mn-lt"/>
                <a:ea typeface="+mn-ea"/>
                <a:cs typeface="+mn-cs"/>
              </a:rPr>
              <a:t> – under the coffee table, somewhere where you will see them regularly as a cue to use them. Lift weights during commercials or while on the phone </a:t>
            </a:r>
          </a:p>
          <a:p>
            <a:pPr lvl="0"/>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Pace</a:t>
            </a:r>
            <a:r>
              <a:rPr lang="en-US" sz="1200" kern="1200" dirty="0" smtClean="0">
                <a:solidFill>
                  <a:schemeClr val="tx1"/>
                </a:solidFill>
                <a:effectLst/>
                <a:latin typeface="+mn-lt"/>
                <a:ea typeface="+mn-ea"/>
                <a:cs typeface="+mn-cs"/>
              </a:rPr>
              <a:t> while talking on the phone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C4C4D0-8156-4BB6-883A-44FD66B5B012}"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Another thing you can do to increase your activity and help your body is to take opportunities to </a:t>
            </a:r>
            <a:r>
              <a:rPr lang="en-US" sz="1200" b="1" kern="1200" dirty="0" smtClean="0">
                <a:solidFill>
                  <a:schemeClr val="tx1"/>
                </a:solidFill>
                <a:effectLst/>
                <a:latin typeface="+mn-lt"/>
                <a:ea typeface="+mn-ea"/>
                <a:cs typeface="+mn-cs"/>
              </a:rPr>
              <a:t>stand as much as possible</a:t>
            </a:r>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Modern life has us sitting more than ever before. The average person sits 9.3 hours per day, not to mention the 7.7 hours of inactivity we have when we are sleeping.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Researchers have uncovered some startling facts about the effect of sitting on our bodies: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Sitting increases death risk up to 40%. </a:t>
            </a:r>
            <a:r>
              <a:rPr lang="en-US" sz="1200" b="1" kern="1200" dirty="0" smtClean="0">
                <a:solidFill>
                  <a:schemeClr val="tx1"/>
                </a:solidFill>
                <a:effectLst/>
                <a:latin typeface="+mn-lt"/>
                <a:ea typeface="+mn-ea"/>
                <a:cs typeface="+mn-cs"/>
              </a:rPr>
              <a:t>Those who sit 6 or more hours per day are 40% more likely to die in the next 15 years than those who sit less than 3 hours per day</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Sitting makes it harder for us to maintain a healthy body weight. </a:t>
            </a:r>
            <a:r>
              <a:rPr lang="en-US" sz="1200" b="1" kern="1200" dirty="0" smtClean="0">
                <a:solidFill>
                  <a:schemeClr val="tx1"/>
                </a:solidFill>
                <a:effectLst/>
                <a:latin typeface="+mn-lt"/>
                <a:ea typeface="+mn-ea"/>
                <a:cs typeface="+mn-cs"/>
              </a:rPr>
              <a:t>People who are obese sit for 2.5 hours per day more than people who are thin.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People with sitting jobs have </a:t>
            </a:r>
            <a:r>
              <a:rPr lang="en-US" sz="1200" b="1" u="sng" kern="1200" dirty="0" smtClean="0">
                <a:solidFill>
                  <a:schemeClr val="tx1"/>
                </a:solidFill>
                <a:effectLst/>
                <a:latin typeface="+mn-lt"/>
                <a:ea typeface="+mn-ea"/>
                <a:cs typeface="+mn-cs"/>
              </a:rPr>
              <a:t>twice</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the rate of cardiovascular disease </a:t>
            </a:r>
            <a:r>
              <a:rPr lang="en-US" sz="1200" kern="1200" dirty="0" smtClean="0">
                <a:solidFill>
                  <a:schemeClr val="tx1"/>
                </a:solidFill>
                <a:effectLst/>
                <a:latin typeface="+mn-lt"/>
                <a:ea typeface="+mn-ea"/>
                <a:cs typeface="+mn-cs"/>
              </a:rPr>
              <a:t>than people with standing jobs.</a:t>
            </a:r>
          </a:p>
          <a:p>
            <a:r>
              <a:rPr lang="en-US" sz="1200" kern="1200" dirty="0" smtClean="0">
                <a:solidFill>
                  <a:schemeClr val="tx1"/>
                </a:solidFill>
                <a:effectLst/>
                <a:latin typeface="+mn-lt"/>
                <a:ea typeface="+mn-ea"/>
                <a:cs typeface="+mn-cs"/>
              </a:rPr>
              <a:t> </a:t>
            </a:r>
          </a:p>
          <a:p>
            <a:r>
              <a:rPr lang="en-US" sz="1200" b="1" i="1" kern="1200" dirty="0" smtClean="0">
                <a:solidFill>
                  <a:schemeClr val="tx1"/>
                </a:solidFill>
                <a:effectLst/>
                <a:latin typeface="+mn-lt"/>
                <a:ea typeface="+mn-ea"/>
                <a:cs typeface="+mn-cs"/>
              </a:rPr>
              <a:t>Some are starting to call sitting “the new smoking.”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1" u="sng" kern="1200" dirty="0" smtClean="0">
                <a:solidFill>
                  <a:schemeClr val="tx1"/>
                </a:solidFill>
                <a:effectLst/>
                <a:latin typeface="+mn-lt"/>
                <a:ea typeface="+mn-ea"/>
                <a:cs typeface="+mn-cs"/>
              </a:rPr>
              <a:t>What can you do now?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Uninterrupted sitting for long periods of time is the most detrimental to your health. The best thing to do is to try to </a:t>
            </a:r>
            <a:r>
              <a:rPr lang="en-US" sz="1200" b="1" kern="1200" dirty="0" smtClean="0">
                <a:solidFill>
                  <a:schemeClr val="tx1"/>
                </a:solidFill>
                <a:effectLst/>
                <a:latin typeface="+mn-lt"/>
                <a:ea typeface="+mn-ea"/>
                <a:cs typeface="+mn-cs"/>
              </a:rPr>
              <a:t>interrupt your sitting with even a few minutes of standing or walking </a:t>
            </a:r>
            <a:r>
              <a:rPr lang="en-US" sz="1200" kern="1200" dirty="0" smtClean="0">
                <a:solidFill>
                  <a:schemeClr val="tx1"/>
                </a:solidFill>
                <a:effectLst/>
                <a:latin typeface="+mn-lt"/>
                <a:ea typeface="+mn-ea"/>
                <a:cs typeface="+mn-cs"/>
              </a:rPr>
              <a:t>around before sitting back down.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Try to </a:t>
            </a:r>
            <a:r>
              <a:rPr lang="en-US" sz="1200" b="1" kern="1200" dirty="0" smtClean="0">
                <a:solidFill>
                  <a:schemeClr val="tx1"/>
                </a:solidFill>
                <a:effectLst/>
                <a:latin typeface="+mn-lt"/>
                <a:ea typeface="+mn-ea"/>
                <a:cs typeface="+mn-cs"/>
              </a:rPr>
              <a:t>be active when you can</a:t>
            </a:r>
            <a:r>
              <a:rPr lang="en-US" sz="1200" kern="1200" dirty="0" smtClean="0">
                <a:solidFill>
                  <a:schemeClr val="tx1"/>
                </a:solidFill>
                <a:effectLst/>
                <a:latin typeface="+mn-lt"/>
                <a:ea typeface="+mn-ea"/>
                <a:cs typeface="+mn-cs"/>
              </a:rPr>
              <a:t>. Many of us have reasons that we need to sit during certain points of the day. When you don’t need to sit, try to get up and move, even if it’s just a little more.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dirty="0" smtClean="0">
                <a:solidFill>
                  <a:schemeClr val="tx1"/>
                </a:solidFill>
                <a:effectLst/>
                <a:latin typeface="+mn-lt"/>
                <a:ea typeface="+mn-ea"/>
                <a:cs typeface="+mn-cs"/>
              </a:rPr>
              <a:t>Visualization: The Memory Palace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use our verbal skills so much day to day that sometimes it seems as though most of us have forgotten that we also have a visual memory. We try to remember things by “telling ourselves” to remember it (auditory or verbal) as oppose to perhaps “picturing it” (visual). In fact, many scientists argue that our visual memories may be stronger than our verbal memories. They draw this conclusion from some memory studies but also because “language” or verbal skills evolved so much later than our </a:t>
            </a:r>
            <a:r>
              <a:rPr lang="en-US" sz="1200" kern="1200" dirty="0" err="1" smtClean="0">
                <a:solidFill>
                  <a:schemeClr val="tx1"/>
                </a:solidFill>
                <a:effectLst/>
                <a:latin typeface="+mn-lt"/>
                <a:ea typeface="+mn-ea"/>
                <a:cs typeface="+mn-cs"/>
              </a:rPr>
              <a:t>visuospatial</a:t>
            </a:r>
            <a:r>
              <a:rPr lang="en-US" sz="1200" kern="1200" dirty="0" smtClean="0">
                <a:solidFill>
                  <a:schemeClr val="tx1"/>
                </a:solidFill>
                <a:effectLst/>
                <a:latin typeface="+mn-lt"/>
                <a:ea typeface="+mn-ea"/>
                <a:cs typeface="+mn-cs"/>
              </a:rPr>
              <a:t> skills. Our visual memories may be so effective because they have been part of our brains longer as our hunter and gathering ancestors had to use them to navigate large distances to survive.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talk more about using “visualization” to improve our memories: </a:t>
            </a:r>
          </a:p>
          <a:p>
            <a:r>
              <a:rPr lang="en-US" sz="1200" kern="1200" dirty="0" smtClean="0">
                <a:solidFill>
                  <a:schemeClr val="tx1"/>
                </a:solidFill>
                <a:effectLst/>
                <a:latin typeface="+mn-lt"/>
                <a:ea typeface="+mn-ea"/>
                <a:cs typeface="+mn-cs"/>
              </a:rPr>
              <a:t>One quick way to use visualization is to take mental snapshots of things such as:</a:t>
            </a:r>
          </a:p>
          <a:p>
            <a:pPr lvl="0"/>
            <a:r>
              <a:rPr lang="en-US" sz="1200" kern="1200" dirty="0" smtClean="0">
                <a:solidFill>
                  <a:schemeClr val="tx1"/>
                </a:solidFill>
                <a:effectLst/>
                <a:latin typeface="+mn-lt"/>
                <a:ea typeface="+mn-ea"/>
                <a:cs typeface="+mn-cs"/>
              </a:rPr>
              <a:t>Where you placed your keys</a:t>
            </a:r>
          </a:p>
          <a:p>
            <a:pPr lvl="0"/>
            <a:r>
              <a:rPr lang="en-US" sz="1200" kern="1200" dirty="0" smtClean="0">
                <a:solidFill>
                  <a:schemeClr val="tx1"/>
                </a:solidFill>
                <a:effectLst/>
                <a:latin typeface="+mn-lt"/>
                <a:ea typeface="+mn-ea"/>
                <a:cs typeface="+mn-cs"/>
              </a:rPr>
              <a:t>Where you parked your car</a:t>
            </a:r>
          </a:p>
          <a:p>
            <a:pPr lvl="0"/>
            <a:r>
              <a:rPr lang="en-US" sz="1200" kern="1200" dirty="0" smtClean="0">
                <a:solidFill>
                  <a:schemeClr val="tx1"/>
                </a:solidFill>
                <a:effectLst/>
                <a:latin typeface="+mn-lt"/>
                <a:ea typeface="+mn-ea"/>
                <a:cs typeface="+mn-cs"/>
              </a:rPr>
              <a:t>The arrangement of items on your desk before you take them off to dust</a:t>
            </a:r>
          </a:p>
          <a:p>
            <a:pPr lvl="0"/>
            <a:r>
              <a:rPr lang="en-US" sz="1200" kern="1200" dirty="0" smtClean="0">
                <a:solidFill>
                  <a:schemeClr val="tx1"/>
                </a:solidFill>
                <a:effectLst/>
                <a:latin typeface="+mn-lt"/>
                <a:ea typeface="+mn-ea"/>
                <a:cs typeface="+mn-cs"/>
              </a:rPr>
              <a:t>The contents of your refrigerator</a:t>
            </a:r>
          </a:p>
          <a:p>
            <a:pPr lvl="0"/>
            <a:r>
              <a:rPr lang="en-US" sz="1200" kern="1200" dirty="0" smtClean="0">
                <a:solidFill>
                  <a:schemeClr val="tx1"/>
                </a:solidFill>
                <a:effectLst/>
                <a:latin typeface="+mn-lt"/>
                <a:ea typeface="+mn-ea"/>
                <a:cs typeface="+mn-cs"/>
              </a:rPr>
              <a:t>Even a list</a:t>
            </a:r>
          </a:p>
          <a:p>
            <a:r>
              <a:rPr lang="en-US" sz="1200" kern="1200" dirty="0" smtClean="0">
                <a:solidFill>
                  <a:schemeClr val="tx1"/>
                </a:solidFill>
                <a:effectLst/>
                <a:latin typeface="+mn-lt"/>
                <a:ea typeface="+mn-ea"/>
                <a:cs typeface="+mn-cs"/>
              </a:rPr>
              <a:t>You can also use your visual memory to help you memorize directions somewhere. Instead of relying on the GPS, you can challenge yourself to memorize a new or somewhat unfamiliar route.</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If the route is brand new to you, then you can visualize the road signs that you will be on the lookout for and then imagine right and left arrows for the turns.</a:t>
            </a:r>
          </a:p>
          <a:p>
            <a:pPr lvl="0"/>
            <a:r>
              <a:rPr lang="en-US" sz="1200" kern="1200" dirty="0" smtClean="0">
                <a:solidFill>
                  <a:schemeClr val="tx1"/>
                </a:solidFill>
                <a:effectLst/>
                <a:latin typeface="+mn-lt"/>
                <a:ea typeface="+mn-ea"/>
                <a:cs typeface="+mn-cs"/>
              </a:rPr>
              <a:t>If you sort of know the area, then try visualizing the intersections where you will make each turn.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If you try this challenge then it will probably be a good idea to put the GPS or a map in the car just in case you get yourself lost.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u="sng"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1" kern="1200" dirty="0" smtClean="0">
                <a:solidFill>
                  <a:schemeClr val="tx1"/>
                </a:solidFill>
                <a:effectLst/>
                <a:latin typeface="+mn-lt"/>
                <a:ea typeface="+mn-ea"/>
                <a:cs typeface="+mn-cs"/>
              </a:rPr>
              <a:t>Visualization: The Memory Palace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today’s memory exercise, you are going to learn about and practice a very powerful visualization exercise that can be used to memorize virtually anything, but it is particularly useful when it comes to memorizing lists. This technique is called the “Memory Palace” (it has also variously been known as the “Method of Loci,” the “Journey Method” or the “Roman Room Method”).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 Memory Palace method you use your visual memory to help you out. You place vivid mental images of whatever it is that you are trying to remember around a familiar location. The easiest place to start is within a home that is solidly ingrained in your memory. For most people this is the home  they grew up in.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take a moment to take a good look around this familiar space. Imagine the pathway or sidewalk leading up to the home, recall the look of the path leading up to the front door, imagine the entry way just inside the front door, look around the front room, walk down the hallway and recall a mental picture of each room along the way. Take a couple of moments to complete this mental tour of this memorable home as though you were there for an open-house.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we are going to remember a shopping list for brain healthy foods by placing very large, vivid, and humorous representations of them throughout the route we just took through this familiar home.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is the shopping list of Brain Healthy Foods: </a:t>
            </a:r>
          </a:p>
          <a:p>
            <a:pPr lvl="0"/>
            <a:r>
              <a:rPr lang="en-US" sz="1200" kern="1200" dirty="0" smtClean="0">
                <a:solidFill>
                  <a:schemeClr val="tx1"/>
                </a:solidFill>
                <a:effectLst/>
                <a:latin typeface="+mn-lt"/>
                <a:ea typeface="+mn-ea"/>
                <a:cs typeface="+mn-cs"/>
              </a:rPr>
              <a:t>2 bunches of salad greens</a:t>
            </a:r>
          </a:p>
          <a:p>
            <a:pPr lvl="0"/>
            <a:r>
              <a:rPr lang="en-US" sz="1200" kern="1200" dirty="0" smtClean="0">
                <a:solidFill>
                  <a:schemeClr val="tx1"/>
                </a:solidFill>
                <a:effectLst/>
                <a:latin typeface="+mn-lt"/>
                <a:ea typeface="+mn-ea"/>
                <a:cs typeface="+mn-cs"/>
              </a:rPr>
              <a:t>1 quart of blueberries</a:t>
            </a:r>
          </a:p>
          <a:p>
            <a:pPr lvl="0"/>
            <a:r>
              <a:rPr lang="en-US" sz="1200" kern="1200" dirty="0" smtClean="0">
                <a:solidFill>
                  <a:schemeClr val="tx1"/>
                </a:solidFill>
                <a:effectLst/>
                <a:latin typeface="+mn-lt"/>
                <a:ea typeface="+mn-ea"/>
                <a:cs typeface="+mn-cs"/>
              </a:rPr>
              <a:t>1 pound of shelled English walnuts</a:t>
            </a:r>
          </a:p>
          <a:p>
            <a:pPr lvl="0"/>
            <a:r>
              <a:rPr lang="en-US" sz="1200" kern="1200" dirty="0" smtClean="0">
                <a:solidFill>
                  <a:schemeClr val="tx1"/>
                </a:solidFill>
                <a:effectLst/>
                <a:latin typeface="+mn-lt"/>
                <a:ea typeface="+mn-ea"/>
                <a:cs typeface="+mn-cs"/>
              </a:rPr>
              <a:t>2 pounds of fresh wild salmon</a:t>
            </a:r>
          </a:p>
          <a:p>
            <a:pPr lvl="0"/>
            <a:r>
              <a:rPr lang="en-US" sz="1200" kern="1200" dirty="0" smtClean="0">
                <a:solidFill>
                  <a:schemeClr val="tx1"/>
                </a:solidFill>
                <a:effectLst/>
                <a:latin typeface="+mn-lt"/>
                <a:ea typeface="+mn-ea"/>
                <a:cs typeface="+mn-cs"/>
              </a:rPr>
              <a:t>A quart of low-fat Greek yogurt</a:t>
            </a:r>
          </a:p>
          <a:p>
            <a:pPr lvl="0"/>
            <a:r>
              <a:rPr lang="en-US" sz="1200" kern="1200" dirty="0" smtClean="0">
                <a:solidFill>
                  <a:schemeClr val="tx1"/>
                </a:solidFill>
                <a:effectLst/>
                <a:latin typeface="+mn-lt"/>
                <a:ea typeface="+mn-ea"/>
                <a:cs typeface="+mn-cs"/>
              </a:rPr>
              <a:t>2 bars of dark chocolate</a:t>
            </a:r>
          </a:p>
          <a:p>
            <a:pPr lvl="0"/>
            <a:r>
              <a:rPr lang="en-US" sz="1200" kern="1200" dirty="0" smtClean="0">
                <a:solidFill>
                  <a:schemeClr val="tx1"/>
                </a:solidFill>
                <a:effectLst/>
                <a:latin typeface="+mn-lt"/>
                <a:ea typeface="+mn-ea"/>
                <a:cs typeface="+mn-cs"/>
              </a:rPr>
              <a:t>3 bottles of red wine</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start off by imagining that as you’re walking up the pathway or sidewalk to the home, it has been neglected for some time and you have to push back large, over-grown leaves that look like salad greens or leafy lettuce that are taller than you are. Every time you move one out of the way a new one slaps you in the face.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trick here is to imagine things that are absurd, unusual, humorous and even arousing in some way. Emotional memories are often more salient because they get an encoding boost from the emotional brain structures that live near the memory center, so try to make walking through this pathway as dramatic as a Hollywood movie.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you finally make it through the overgrown salad greens and you arrive at the entryway. Blocking your way to opening the door is a container that looks like a quart of blueberries except that the container is the size of a hot-tub and there are little kids inside smashing blueberries over each other’s heads, making a colossal mess.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finally manage to get the door open and once inside the entryway, you are met by a giant shelled walnut, dressed like one of the guards at Buckingham palace, asking you to give him a pound as a fee for passing into your childhood home. You pay the walnut and move into the living room where you see a whole, 2-pound salmon, disgusting mouth and all, laying across the vent on the back of the old television set, steaming from the heat coming off of the tube of the TV, causing it to cook a little and to stink a lot!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Moving down the hallway, you pass by the first room and see that inside there is another giant quart-sized-looking container of yogurt and a Greek god or goddess of your choosing is taking a bath in the yogurt. This god or goddess is skinny with “low-fat.” Moving farther down the hallway, you look inside a bedroom and see two giant bars of dark chocolate laid out on the bed as though they are sleeping side-by-side. It can help your memory if these bars of chocolate grow faces and you see them wake up and look at you. Finally you arrive in the kitchen and open up the refrigerator door to see three large bottles of red wine that also have faces and start “whining” at you, so you immediately close the door to make them stop being so annoying.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that you’ve taken your walk through your own “Memory Palace,” rehearse this path a few times later today, and you can how well it sticks with you in a week or two. You can refer back to the list here if you need to brush up on the items, but it’s possible through this exercise in what we call “elaborated encoding” that you may not have to reference it.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great resource for learning more about this and a few other methods like it is the book</a:t>
            </a:r>
            <a:r>
              <a:rPr lang="en-US" sz="1200" i="1" kern="1200" dirty="0" smtClean="0">
                <a:solidFill>
                  <a:schemeClr val="tx1"/>
                </a:solidFill>
                <a:effectLst/>
                <a:latin typeface="+mn-lt"/>
                <a:ea typeface="+mn-ea"/>
                <a:cs typeface="+mn-cs"/>
              </a:rPr>
              <a:t> Moonwalking with Einstein: The Art and Science of Remembering Everything</a:t>
            </a:r>
            <a:r>
              <a:rPr lang="en-US" sz="1200" kern="1200" dirty="0" smtClean="0">
                <a:solidFill>
                  <a:schemeClr val="tx1"/>
                </a:solidFill>
                <a:effectLst/>
                <a:latin typeface="+mn-lt"/>
                <a:ea typeface="+mn-ea"/>
                <a:cs typeface="+mn-cs"/>
              </a:rPr>
              <a:t> by Joshua </a:t>
            </a:r>
            <a:r>
              <a:rPr lang="en-US" sz="1200" kern="1200" dirty="0" err="1" smtClean="0">
                <a:solidFill>
                  <a:schemeClr val="tx1"/>
                </a:solidFill>
                <a:effectLst/>
                <a:latin typeface="+mn-lt"/>
                <a:ea typeface="+mn-ea"/>
                <a:cs typeface="+mn-cs"/>
              </a:rPr>
              <a:t>Foer</a:t>
            </a:r>
            <a:r>
              <a:rPr lang="en-US" sz="1200" kern="1200" dirty="0" smtClean="0">
                <a:solidFill>
                  <a:schemeClr val="tx1"/>
                </a:solidFill>
                <a:effectLst/>
                <a:latin typeface="+mn-lt"/>
                <a:ea typeface="+mn-ea"/>
                <a:cs typeface="+mn-cs"/>
              </a:rPr>
              <a:t>, an entertaining account of how an average journalist (Mr. </a:t>
            </a:r>
            <a:r>
              <a:rPr lang="en-US" sz="1200" kern="1200" dirty="0" err="1" smtClean="0">
                <a:solidFill>
                  <a:schemeClr val="tx1"/>
                </a:solidFill>
                <a:effectLst/>
                <a:latin typeface="+mn-lt"/>
                <a:ea typeface="+mn-ea"/>
                <a:cs typeface="+mn-cs"/>
              </a:rPr>
              <a:t>Foer</a:t>
            </a:r>
            <a:r>
              <a:rPr lang="en-US" sz="1200" kern="1200" dirty="0" smtClean="0">
                <a:solidFill>
                  <a:schemeClr val="tx1"/>
                </a:solidFill>
                <a:effectLst/>
                <a:latin typeface="+mn-lt"/>
                <a:ea typeface="+mn-ea"/>
                <a:cs typeface="+mn-cs"/>
              </a:rPr>
              <a:t>, himself) trains to win the U.S. Memory Championship. </a:t>
            </a:r>
          </a:p>
        </p:txBody>
      </p:sp>
      <p:sp>
        <p:nvSpPr>
          <p:cNvPr id="4" name="Slide Number Placeholder 3"/>
          <p:cNvSpPr>
            <a:spLocks noGrp="1"/>
          </p:cNvSpPr>
          <p:nvPr>
            <p:ph type="sldNum" sz="quarter" idx="10"/>
          </p:nvPr>
        </p:nvSpPr>
        <p:spPr/>
        <p:txBody>
          <a:bodyPr/>
          <a:lstStyle/>
          <a:p>
            <a:fld id="{75C4C4D0-8156-4BB6-883A-44FD66B5B012}"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more Memory Palaces you have, the easier it will be for you to use the Memory Palace technique in different circumstances.  So spend some time this week “revisiting,” (either literally or in your mind) familiar spaces that you can use as Memory Palaces.  Then spend some time practicing this technique.  Even though it is powerful (you may be surprised at how easily you remember the list of foods from this module) it does take some work, and as with most things, the more you practice them the easier they get.</a:t>
            </a:r>
          </a:p>
          <a:p>
            <a:r>
              <a:rPr lang="en-US" sz="1200" i="1" kern="1200" dirty="0" smtClean="0">
                <a:solidFill>
                  <a:schemeClr val="tx1"/>
                </a:solidFill>
                <a:latin typeface="+mn-lt"/>
                <a:ea typeface="+mn-ea"/>
                <a:cs typeface="+mn-cs"/>
              </a:rPr>
              <a:t>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Lifestyle changes are difficult.  Creating both short and long-term goals has been found to be an effective way to help create and maintain new healthy habits.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Start by identifying a long-term goal, then create action steps for short-term (1-week) goals to help you reach your long term goals.  Often times, long term goals are too daunting that we don’t even know where to begin!  You can download the included goal setting worksheet to help you with this activity.  </a:t>
            </a:r>
          </a:p>
          <a:p>
            <a:r>
              <a:rPr lang="en-US" sz="1200" b="1" i="1" kern="1200" dirty="0" smtClean="0">
                <a:solidFill>
                  <a:schemeClr val="tx1"/>
                </a:solidFill>
                <a:latin typeface="+mn-lt"/>
                <a:ea typeface="+mn-ea"/>
                <a:cs typeface="+mn-cs"/>
              </a:rPr>
              <a:t>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Short-term goals should be </a:t>
            </a:r>
            <a:r>
              <a:rPr lang="en-US" sz="1200" b="1" kern="1200" dirty="0" smtClean="0">
                <a:solidFill>
                  <a:schemeClr val="tx1"/>
                </a:solidFill>
                <a:effectLst/>
                <a:latin typeface="+mn-lt"/>
                <a:ea typeface="+mn-ea"/>
                <a:cs typeface="+mn-cs"/>
              </a:rPr>
              <a:t>realistic</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attainable</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specific</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They should also be </a:t>
            </a:r>
            <a:r>
              <a:rPr lang="en-US" sz="1200" b="1" kern="1200" dirty="0" smtClean="0">
                <a:solidFill>
                  <a:schemeClr val="tx1"/>
                </a:solidFill>
                <a:effectLst/>
                <a:latin typeface="+mn-lt"/>
                <a:ea typeface="+mn-ea"/>
                <a:cs typeface="+mn-cs"/>
              </a:rPr>
              <a:t>something that you will enjoy</a:t>
            </a:r>
            <a:r>
              <a:rPr lang="en-US" sz="1200" kern="1200" dirty="0" smtClean="0">
                <a:solidFill>
                  <a:schemeClr val="tx1"/>
                </a:solidFill>
                <a:effectLst/>
                <a:latin typeface="+mn-lt"/>
                <a:ea typeface="+mn-ea"/>
                <a:cs typeface="+mn-cs"/>
              </a:rPr>
              <a:t> and are likely to complete.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Include each element of the FITT principle</a:t>
            </a:r>
            <a:r>
              <a:rPr lang="en-US" sz="1200" kern="1200" dirty="0" smtClean="0">
                <a:solidFill>
                  <a:schemeClr val="tx1"/>
                </a:solidFill>
                <a:effectLst/>
                <a:latin typeface="+mn-lt"/>
                <a:ea typeface="+mn-ea"/>
                <a:cs typeface="+mn-cs"/>
              </a:rPr>
              <a:t> where appropriate: Frequency, Intensity, Time and Type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Remind yourself of your action items</a:t>
            </a:r>
            <a:r>
              <a:rPr lang="en-US" sz="1200" kern="1200" dirty="0" smtClean="0">
                <a:solidFill>
                  <a:schemeClr val="tx1"/>
                </a:solidFill>
                <a:effectLst/>
                <a:latin typeface="+mn-lt"/>
                <a:ea typeface="+mn-ea"/>
                <a:cs typeface="+mn-cs"/>
              </a:rPr>
              <a:t> – write them down, and keep track of your progress with the CR Contribution Log that you began in the last module.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Don’t let yourself get discouraged</a:t>
            </a:r>
            <a:r>
              <a:rPr lang="en-US" sz="1200" kern="1200" dirty="0" smtClean="0">
                <a:solidFill>
                  <a:schemeClr val="tx1"/>
                </a:solidFill>
                <a:effectLst/>
                <a:latin typeface="+mn-lt"/>
                <a:ea typeface="+mn-ea"/>
                <a:cs typeface="+mn-cs"/>
              </a:rPr>
              <a:t>, remember, it is hard to start something new in life. It doesn’t matter how long it takes you to get to your long-term goals, just as long as you keep working towards it is what counts.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a:t>
            </a:r>
            <a:r>
              <a:rPr lang="en-US" sz="1200" b="1" kern="1200" dirty="0" smtClean="0">
                <a:solidFill>
                  <a:schemeClr val="tx1"/>
                </a:solidFill>
                <a:effectLst/>
                <a:latin typeface="+mn-lt"/>
                <a:ea typeface="+mn-ea"/>
                <a:cs typeface="+mn-cs"/>
              </a:rPr>
              <a:t>make sure to reward yourself</a:t>
            </a:r>
            <a:r>
              <a:rPr lang="en-US" sz="1200" kern="1200" dirty="0" smtClean="0">
                <a:solidFill>
                  <a:schemeClr val="tx1"/>
                </a:solidFill>
                <a:effectLst/>
                <a:latin typeface="+mn-lt"/>
                <a:ea typeface="+mn-ea"/>
                <a:cs typeface="+mn-cs"/>
              </a:rPr>
              <a:t> for your accomplishments. Changing your lifestyle is difficult to do and you need to be patient with yourself and give yourself credit for trying!</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effectLst/>
                <a:latin typeface="+mn-lt"/>
                <a:ea typeface="+mn-ea"/>
                <a:cs typeface="+mn-cs"/>
              </a:rPr>
              <a:t>Memory Goal:</a:t>
            </a:r>
          </a:p>
          <a:p>
            <a:pPr lvl="0"/>
            <a:r>
              <a:rPr lang="en-US" sz="1200" kern="1200" dirty="0" smtClean="0">
                <a:solidFill>
                  <a:schemeClr val="tx1"/>
                </a:solidFill>
                <a:effectLst/>
                <a:latin typeface="+mn-lt"/>
                <a:ea typeface="+mn-ea"/>
                <a:cs typeface="+mn-cs"/>
              </a:rPr>
              <a:t>Goal: Practice a Roman Room using a grocery list, a to-do list, the names of people in this group, etc. once each day</a:t>
            </a:r>
          </a:p>
          <a:p>
            <a:pPr lvl="0"/>
            <a:r>
              <a:rPr lang="en-US" sz="1200" kern="1200" dirty="0" smtClean="0">
                <a:solidFill>
                  <a:schemeClr val="tx1"/>
                </a:solidFill>
                <a:effectLst/>
                <a:latin typeface="+mn-lt"/>
                <a:ea typeface="+mn-ea"/>
                <a:cs typeface="+mn-cs"/>
              </a:rPr>
              <a:t>Daily Reward: Five strawberries at dinner</a:t>
            </a:r>
          </a:p>
          <a:p>
            <a:pPr lvl="0"/>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Behavior Goal:</a:t>
            </a:r>
          </a:p>
          <a:p>
            <a:pPr lvl="0"/>
            <a:r>
              <a:rPr lang="en-US" sz="1200" kern="1200" dirty="0" smtClean="0">
                <a:solidFill>
                  <a:schemeClr val="tx1"/>
                </a:solidFill>
                <a:effectLst/>
                <a:latin typeface="+mn-lt"/>
                <a:ea typeface="+mn-ea"/>
                <a:cs typeface="+mn-cs"/>
              </a:rPr>
              <a:t>Goal: Increase the intensity of my daily walk (walk faster) for 5 minutes</a:t>
            </a:r>
          </a:p>
          <a:p>
            <a:pPr lvl="0"/>
            <a:r>
              <a:rPr lang="en-US" sz="1200" kern="1200" dirty="0" smtClean="0">
                <a:solidFill>
                  <a:schemeClr val="tx1"/>
                </a:solidFill>
                <a:effectLst/>
                <a:latin typeface="+mn-lt"/>
                <a:ea typeface="+mn-ea"/>
                <a:cs typeface="+mn-cs"/>
              </a:rPr>
              <a:t>Daily Reward: An extra 5 minutes relaxing in the shower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C4C4D0-8156-4BB6-883A-44FD66B5B012}"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effectLst/>
                <a:latin typeface="+mn-lt"/>
                <a:ea typeface="+mn-ea"/>
                <a:cs typeface="+mn-cs"/>
              </a:rPr>
              <a:t>Last week’s memory strategy was:</a:t>
            </a:r>
            <a:r>
              <a:rPr lang="en-US" sz="900" b="1"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Improving Attention to Improve Memory</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Look Up and Around </a:t>
            </a:r>
          </a:p>
          <a:p>
            <a:pPr lvl="1"/>
            <a:r>
              <a:rPr lang="en-US" sz="1200" kern="1200" dirty="0" smtClean="0">
                <a:solidFill>
                  <a:schemeClr val="tx1"/>
                </a:solidFill>
                <a:effectLst/>
                <a:latin typeface="+mn-lt"/>
                <a:ea typeface="+mn-ea"/>
                <a:cs typeface="+mn-cs"/>
              </a:rPr>
              <a:t>Put in the Effort</a:t>
            </a:r>
          </a:p>
          <a:p>
            <a:pPr lvl="0"/>
            <a:r>
              <a:rPr lang="en-US" sz="1200" kern="1200" dirty="0" smtClean="0">
                <a:solidFill>
                  <a:schemeClr val="tx1"/>
                </a:solidFill>
                <a:effectLst/>
                <a:latin typeface="+mn-lt"/>
                <a:ea typeface="+mn-ea"/>
                <a:cs typeface="+mn-cs"/>
              </a:rPr>
              <a:t>Stay “Present”</a:t>
            </a:r>
          </a:p>
          <a:p>
            <a:pPr lvl="0"/>
            <a:r>
              <a:rPr lang="en-US" sz="1200" kern="1200" dirty="0" smtClean="0">
                <a:solidFill>
                  <a:schemeClr val="tx1"/>
                </a:solidFill>
                <a:effectLst/>
                <a:latin typeface="+mn-lt"/>
                <a:ea typeface="+mn-ea"/>
                <a:cs typeface="+mn-cs"/>
              </a:rPr>
              <a:t>Get your Hearing or Vision Checked</a:t>
            </a:r>
          </a:p>
          <a:p>
            <a:pPr lvl="0"/>
            <a:r>
              <a:rPr lang="en-US" sz="1200" kern="1200" dirty="0" smtClean="0">
                <a:solidFill>
                  <a:schemeClr val="tx1"/>
                </a:solidFill>
                <a:effectLst/>
                <a:latin typeface="+mn-lt"/>
                <a:ea typeface="+mn-ea"/>
                <a:cs typeface="+mn-cs"/>
              </a:rPr>
              <a:t>Manage Your Environment </a:t>
            </a:r>
          </a:p>
          <a:p>
            <a:pPr lvl="1"/>
            <a:r>
              <a:rPr lang="en-US" sz="1200" kern="1200" dirty="0" smtClean="0">
                <a:solidFill>
                  <a:schemeClr val="tx1"/>
                </a:solidFill>
                <a:effectLst/>
                <a:latin typeface="+mn-lt"/>
                <a:ea typeface="+mn-ea"/>
                <a:cs typeface="+mn-cs"/>
              </a:rPr>
              <a:t>Reduce </a:t>
            </a:r>
            <a:r>
              <a:rPr lang="en-US" sz="1200" b="1" kern="1200" dirty="0" smtClean="0">
                <a:solidFill>
                  <a:schemeClr val="tx1"/>
                </a:solidFill>
                <a:effectLst/>
                <a:latin typeface="+mn-lt"/>
                <a:ea typeface="+mn-ea"/>
                <a:cs typeface="+mn-cs"/>
              </a:rPr>
              <a:t>Distractions</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Interruptions</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Do</a:t>
            </a:r>
            <a:r>
              <a:rPr lang="en-US" sz="1200" kern="1200" dirty="0" smtClean="0">
                <a:solidFill>
                  <a:schemeClr val="tx1"/>
                </a:solidFill>
                <a:effectLst/>
                <a:latin typeface="+mn-lt"/>
                <a:ea typeface="+mn-ea"/>
                <a:cs typeface="+mn-cs"/>
              </a:rPr>
              <a:t> One Thing at a Time </a:t>
            </a:r>
          </a:p>
          <a:p>
            <a:pPr lvl="1"/>
            <a:r>
              <a:rPr lang="en-US" sz="1200" kern="1200" dirty="0" smtClean="0">
                <a:solidFill>
                  <a:schemeClr val="tx1"/>
                </a:solidFill>
                <a:effectLst/>
                <a:latin typeface="+mn-lt"/>
                <a:ea typeface="+mn-ea"/>
                <a:cs typeface="+mn-cs"/>
              </a:rPr>
              <a:t>Multi-tasking is a Myth!</a:t>
            </a:r>
          </a:p>
          <a:p>
            <a:pPr lvl="1"/>
            <a:r>
              <a:rPr lang="en-US" sz="1200" kern="1200" dirty="0" smtClean="0">
                <a:solidFill>
                  <a:schemeClr val="tx1"/>
                </a:solidFill>
                <a:effectLst/>
                <a:latin typeface="+mn-lt"/>
                <a:ea typeface="+mn-ea"/>
                <a:cs typeface="+mn-cs"/>
              </a:rPr>
              <a:t>Multi-tasking can be toxic to the brain</a:t>
            </a:r>
          </a:p>
          <a:p>
            <a:pPr lvl="0"/>
            <a:r>
              <a:rPr lang="en-US" sz="1200" kern="1200" dirty="0" smtClean="0">
                <a:solidFill>
                  <a:schemeClr val="tx1"/>
                </a:solidFill>
                <a:effectLst/>
                <a:latin typeface="+mn-lt"/>
                <a:ea typeface="+mn-ea"/>
                <a:cs typeface="+mn-cs"/>
              </a:rPr>
              <a:t>Bribe yourself</a:t>
            </a:r>
          </a:p>
          <a:p>
            <a:pPr lvl="0"/>
            <a:r>
              <a:rPr lang="en-US" sz="1200" kern="1200" dirty="0" smtClean="0">
                <a:solidFill>
                  <a:schemeClr val="tx1"/>
                </a:solidFill>
                <a:effectLst/>
                <a:latin typeface="+mn-lt"/>
                <a:ea typeface="+mn-ea"/>
                <a:cs typeface="+mn-cs"/>
              </a:rPr>
              <a:t>Get Plenty of Rest </a:t>
            </a:r>
          </a:p>
          <a:p>
            <a:pPr lvl="1"/>
            <a:r>
              <a:rPr lang="en-US" sz="1200" kern="1200" dirty="0" smtClean="0">
                <a:solidFill>
                  <a:schemeClr val="tx1"/>
                </a:solidFill>
                <a:effectLst/>
                <a:latin typeface="+mn-lt"/>
                <a:ea typeface="+mn-ea"/>
                <a:cs typeface="+mn-cs"/>
              </a:rPr>
              <a:t>If not rested, you may need to see a sleep doctor</a:t>
            </a:r>
          </a:p>
          <a:p>
            <a:r>
              <a:rPr lang="en-US" sz="1200" kern="1200" dirty="0" smtClean="0">
                <a:solidFill>
                  <a:schemeClr val="tx1"/>
                </a:solidFill>
                <a:latin typeface="+mn-lt"/>
                <a:ea typeface="+mn-ea"/>
                <a:cs typeface="+mn-cs"/>
              </a:rPr>
              <a:t>Resting when you’re awake</a:t>
            </a:r>
            <a:endParaRPr lang="en-US" sz="14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Manage your Emotions</a:t>
            </a:r>
            <a:endParaRPr lang="en-US" sz="14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Physical</a:t>
            </a:r>
            <a:r>
              <a:rPr lang="en-US" baseline="0" dirty="0" smtClean="0"/>
              <a:t> Activity Helps the Brain by:</a:t>
            </a:r>
          </a:p>
          <a:p>
            <a:pPr>
              <a:buFont typeface="Arial"/>
              <a:buChar char="•"/>
            </a:pPr>
            <a:r>
              <a:rPr lang="en-US" baseline="0" dirty="0" smtClean="0"/>
              <a:t>  Improves vascular health</a:t>
            </a:r>
          </a:p>
          <a:p>
            <a:pPr>
              <a:buFont typeface="Arial"/>
              <a:buChar char="•"/>
            </a:pPr>
            <a:r>
              <a:rPr lang="en-US" baseline="0" dirty="0" smtClean="0"/>
              <a:t>  Increases brain volume</a:t>
            </a:r>
          </a:p>
          <a:p>
            <a:pPr>
              <a:buFont typeface="Arial"/>
              <a:buChar char="•"/>
            </a:pPr>
            <a:r>
              <a:rPr lang="en-US" baseline="0" dirty="0" smtClean="0"/>
              <a:t>  Increases production of brain cells (</a:t>
            </a:r>
            <a:r>
              <a:rPr lang="en-US" baseline="0" dirty="0" err="1" smtClean="0"/>
              <a:t>neurogenesis</a:t>
            </a:r>
            <a:r>
              <a:rPr lang="en-US" baseline="0" dirty="0" smtClean="0"/>
              <a:t>)</a:t>
            </a:r>
          </a:p>
          <a:p>
            <a:pPr>
              <a:buFont typeface="Arial"/>
              <a:buChar char="•"/>
            </a:pPr>
            <a:r>
              <a:rPr lang="en-US" baseline="0" dirty="0" smtClean="0"/>
              <a:t>  Increases production of nerve growth factors (BDNF, IGF-1)</a:t>
            </a:r>
          </a:p>
          <a:p>
            <a:pPr>
              <a:buFont typeface="Arial"/>
              <a:buChar char="•"/>
            </a:pPr>
            <a:endParaRPr lang="en-US" baseline="0" dirty="0" smtClean="0"/>
          </a:p>
          <a:p>
            <a:pPr>
              <a:buFont typeface="Arial"/>
              <a:buNone/>
            </a:pPr>
            <a:r>
              <a:rPr lang="en-US" baseline="0" dirty="0" smtClean="0"/>
              <a:t>White dots are silent strokes that can build up over time to cause cognitive decline (vascular dementia)</a:t>
            </a:r>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In the last module you learned about actively investing in your Cognitive Reserve, which you can think of as your Brain 401K.  Maximizing your contributions to your brain can help you build up a larger reserve in order to ward off dementia.</a:t>
            </a:r>
          </a:p>
          <a:p>
            <a:r>
              <a:rPr lang="en-US" sz="1200" kern="1200" dirty="0" smtClean="0">
                <a:solidFill>
                  <a:schemeClr val="tx1"/>
                </a:solidFill>
                <a:effectLst/>
                <a:latin typeface="+mn-lt"/>
                <a:ea typeface="+mn-ea"/>
                <a:cs typeface="+mn-cs"/>
              </a:rPr>
              <a:t>What activities come to mind when you think of investing in your Brain 401(k)?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the last module, you learned about an autopsy study that identified people who had resisted the clinical effects of Alzheimer’s disease growing in their brains.  There were three main lifestyle behaviors that seemed to distinguish these people from people who had lost their independence. They had been more active during their lives in a few key ways.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Can you recall the ways they had been more active?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module focuses on how physical activity contributes to brain health. In fact, physical activity may be one of the best things you can do for your brain.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could be a drop down question with 3 fields for people to select from a range of lifestyle options.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already know that staying physically active, often through exercise, is good for us in a lot of ways.  </a:t>
            </a:r>
            <a:endParaRPr lang="en-US" sz="4400" dirty="0" smtClean="0"/>
          </a:p>
          <a:p>
            <a:r>
              <a:rPr lang="en-US" dirty="0" smtClean="0"/>
              <a:t> </a:t>
            </a:r>
            <a:endParaRPr lang="en-US" sz="4400" dirty="0" smtClean="0"/>
          </a:p>
          <a:p>
            <a:r>
              <a:rPr lang="en-US" dirty="0" smtClean="0"/>
              <a:t>It helps us to…</a:t>
            </a:r>
            <a:endParaRPr lang="en-US" sz="4400" dirty="0" smtClean="0"/>
          </a:p>
          <a:p>
            <a:r>
              <a:rPr lang="en-US" dirty="0" smtClean="0"/>
              <a:t> </a:t>
            </a:r>
            <a:endParaRPr lang="en-US" sz="4400" dirty="0" smtClean="0"/>
          </a:p>
          <a:p>
            <a:pPr lvl="0"/>
            <a:r>
              <a:rPr lang="en-US" dirty="0" smtClean="0"/>
              <a:t>Maintain a Healthy Weight </a:t>
            </a:r>
            <a:endParaRPr lang="en-US" sz="4400" dirty="0" smtClean="0"/>
          </a:p>
          <a:p>
            <a:pPr lvl="1"/>
            <a:r>
              <a:rPr lang="en-US" dirty="0" smtClean="0"/>
              <a:t>Decreased body fat</a:t>
            </a:r>
            <a:endParaRPr lang="en-US" sz="4000" dirty="0" smtClean="0"/>
          </a:p>
          <a:p>
            <a:pPr lvl="1"/>
            <a:r>
              <a:rPr lang="en-US" dirty="0" smtClean="0"/>
              <a:t>Increased lean body mass</a:t>
            </a:r>
            <a:endParaRPr lang="en-US" sz="4000" dirty="0" smtClean="0"/>
          </a:p>
          <a:p>
            <a:pPr lvl="1"/>
            <a:r>
              <a:rPr lang="en-US" dirty="0" smtClean="0"/>
              <a:t>Increased resting metabolism</a:t>
            </a:r>
            <a:endParaRPr lang="en-US" sz="4000" dirty="0" smtClean="0"/>
          </a:p>
          <a:p>
            <a:pPr lvl="1"/>
            <a:r>
              <a:rPr lang="en-US" dirty="0" smtClean="0"/>
              <a:t>Better digestion</a:t>
            </a:r>
            <a:endParaRPr lang="en-US" sz="4000" dirty="0" smtClean="0"/>
          </a:p>
          <a:p>
            <a:pPr lvl="0"/>
            <a:r>
              <a:rPr lang="en-US" dirty="0" smtClean="0"/>
              <a:t>Prevent and Manage Chronic Diseases </a:t>
            </a:r>
            <a:endParaRPr lang="en-US" sz="4400" dirty="0" smtClean="0"/>
          </a:p>
          <a:p>
            <a:pPr lvl="1"/>
            <a:r>
              <a:rPr lang="en-US" dirty="0" smtClean="0"/>
              <a:t>Cardiovascular fitness (Heart, Blood Pressure, Stroke)</a:t>
            </a:r>
            <a:endParaRPr lang="en-US" sz="4000" dirty="0" smtClean="0"/>
          </a:p>
          <a:p>
            <a:pPr lvl="1"/>
            <a:r>
              <a:rPr lang="en-US" dirty="0" smtClean="0"/>
              <a:t>Prevent and control adult onset diabetes</a:t>
            </a:r>
            <a:endParaRPr lang="en-US" sz="4000" dirty="0" smtClean="0"/>
          </a:p>
          <a:p>
            <a:pPr lvl="1"/>
            <a:r>
              <a:rPr lang="en-US" dirty="0" smtClean="0"/>
              <a:t>Increased insulin sensitivity</a:t>
            </a:r>
            <a:endParaRPr lang="en-US" sz="4000" dirty="0" smtClean="0"/>
          </a:p>
          <a:p>
            <a:pPr lvl="0"/>
            <a:r>
              <a:rPr lang="en-US" dirty="0" smtClean="0"/>
              <a:t>Maintain a Strong Body </a:t>
            </a:r>
            <a:endParaRPr lang="en-US" sz="4400" dirty="0" smtClean="0"/>
          </a:p>
          <a:p>
            <a:pPr lvl="1"/>
            <a:r>
              <a:rPr lang="en-US" dirty="0" smtClean="0"/>
              <a:t>Increased bone density and reduced osteoporosis</a:t>
            </a:r>
            <a:endParaRPr lang="en-US" sz="4000" dirty="0" smtClean="0"/>
          </a:p>
          <a:p>
            <a:pPr lvl="1"/>
            <a:r>
              <a:rPr lang="en-US" dirty="0" smtClean="0"/>
              <a:t>Reversed physical frailty</a:t>
            </a:r>
            <a:endParaRPr lang="en-US" sz="4000" dirty="0" smtClean="0"/>
          </a:p>
          <a:p>
            <a:pPr lvl="1"/>
            <a:r>
              <a:rPr lang="en-US" dirty="0" smtClean="0"/>
              <a:t>Improved balance</a:t>
            </a:r>
            <a:endParaRPr lang="en-US" sz="4000" dirty="0" smtClean="0"/>
          </a:p>
          <a:p>
            <a:pPr lvl="1"/>
            <a:r>
              <a:rPr lang="en-US" dirty="0" smtClean="0"/>
              <a:t>Fewer falls</a:t>
            </a:r>
            <a:endParaRPr lang="en-US" sz="4000" dirty="0" smtClean="0"/>
          </a:p>
          <a:p>
            <a:pPr lvl="0"/>
            <a:r>
              <a:rPr lang="en-US" dirty="0" smtClean="0"/>
              <a:t>Reduce depression</a:t>
            </a:r>
            <a:r>
              <a:rPr lang="en-US" sz="2800" dirty="0" smtClean="0"/>
              <a:t> </a:t>
            </a:r>
            <a:endParaRPr lang="en-US" sz="4400" dirty="0" smtClean="0"/>
          </a:p>
          <a:p>
            <a:pPr lvl="0"/>
            <a:r>
              <a:rPr lang="en-US" dirty="0" smtClean="0"/>
              <a:t>Get better quality sleep</a:t>
            </a:r>
            <a:endParaRPr lang="en-US" sz="4400" dirty="0" smtClean="0"/>
          </a:p>
          <a:p>
            <a:r>
              <a:rPr lang="en-US" dirty="0" smtClean="0"/>
              <a:t> </a:t>
            </a:r>
            <a:endParaRPr lang="en-US" sz="4400" dirty="0" smtClean="0"/>
          </a:p>
          <a:p>
            <a:r>
              <a:rPr lang="en-US" dirty="0" smtClean="0"/>
              <a:t>But now we know two new benefits of physical activity</a:t>
            </a:r>
            <a:r>
              <a:rPr lang="en-US" sz="2800" dirty="0" smtClean="0"/>
              <a:t> </a:t>
            </a:r>
            <a:endParaRPr lang="en-US" sz="4400" dirty="0" smtClean="0"/>
          </a:p>
          <a:p>
            <a:pPr lvl="0"/>
            <a:r>
              <a:rPr lang="en-US" dirty="0" smtClean="0"/>
              <a:t>Delayed onset of cognitive decline!</a:t>
            </a:r>
            <a:endParaRPr lang="en-US" sz="4400" dirty="0" smtClean="0"/>
          </a:p>
          <a:p>
            <a:pPr lvl="0"/>
            <a:r>
              <a:rPr lang="en-US" dirty="0" smtClean="0"/>
              <a:t>Better memory performance! </a:t>
            </a:r>
            <a:endParaRPr lang="en-US" sz="4400" dirty="0" smtClean="0"/>
          </a:p>
          <a:p>
            <a:pPr>
              <a:buFont typeface="Arial"/>
              <a:buNone/>
            </a:pPr>
            <a:endParaRPr lang="en-US" baseline="0" dirty="0" smtClean="0"/>
          </a:p>
          <a:p>
            <a:r>
              <a:rPr lang="en-US" sz="1200" kern="1200" dirty="0" smtClean="0">
                <a:solidFill>
                  <a:schemeClr val="tx1"/>
                </a:solidFill>
                <a:effectLst/>
                <a:latin typeface="+mn-lt"/>
                <a:ea typeface="+mn-ea"/>
                <a:cs typeface="+mn-cs"/>
              </a:rPr>
              <a:t>As you’ve been learning, scientists have discovered that the brain stays plastic (changeable) all the way into our later years.  This means that the brain can change in response to exercise no matter how old or young you are. </a:t>
            </a:r>
          </a:p>
          <a:p>
            <a:pPr lvl="0"/>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Think about your answers to the following questions:</a:t>
            </a:r>
          </a:p>
          <a:p>
            <a:pPr lvl="0"/>
            <a:r>
              <a:rPr lang="en-US" sz="1200" kern="1200" dirty="0" smtClean="0">
                <a:solidFill>
                  <a:schemeClr val="tx1"/>
                </a:solidFill>
                <a:effectLst/>
                <a:latin typeface="+mn-lt"/>
                <a:ea typeface="+mn-ea"/>
                <a:cs typeface="+mn-cs"/>
              </a:rPr>
              <a:t>Have you felt or seen benefits of physical activity in yourself or others?</a:t>
            </a:r>
          </a:p>
          <a:p>
            <a:pPr lvl="0"/>
            <a:r>
              <a:rPr lang="en-US" sz="1200" kern="1200" dirty="0" smtClean="0">
                <a:solidFill>
                  <a:schemeClr val="tx1"/>
                </a:solidFill>
                <a:effectLst/>
                <a:latin typeface="+mn-lt"/>
                <a:ea typeface="+mn-ea"/>
                <a:cs typeface="+mn-cs"/>
              </a:rPr>
              <a:t>Have you seen or felt </a:t>
            </a:r>
            <a:r>
              <a:rPr lang="en-US" sz="1200" i="1" kern="1200" dirty="0" smtClean="0">
                <a:solidFill>
                  <a:schemeClr val="tx1"/>
                </a:solidFill>
                <a:effectLst/>
                <a:latin typeface="+mn-lt"/>
                <a:ea typeface="+mn-ea"/>
                <a:cs typeface="+mn-cs"/>
              </a:rPr>
              <a:t>cognitive </a:t>
            </a:r>
            <a:r>
              <a:rPr lang="en-US" sz="1200" kern="1200" dirty="0" smtClean="0">
                <a:solidFill>
                  <a:schemeClr val="tx1"/>
                </a:solidFill>
                <a:effectLst/>
                <a:latin typeface="+mn-lt"/>
                <a:ea typeface="+mn-ea"/>
                <a:cs typeface="+mn-cs"/>
              </a:rPr>
              <a:t>benefits of physical activity in yourself or others?</a:t>
            </a:r>
          </a:p>
          <a:p>
            <a:pPr>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F70F5BCE-5FEB-964B-AC2F-E07C450BC7A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i="0" kern="1200" dirty="0" smtClean="0">
                <a:solidFill>
                  <a:schemeClr val="tx1"/>
                </a:solidFill>
                <a:latin typeface="+mn-lt"/>
                <a:ea typeface="+mn-ea"/>
                <a:cs typeface="+mn-cs"/>
              </a:rPr>
              <a:t>There are </a:t>
            </a:r>
            <a:r>
              <a:rPr lang="en-US" sz="1200" b="1" i="0" kern="1200" dirty="0" smtClean="0">
                <a:solidFill>
                  <a:schemeClr val="tx1"/>
                </a:solidFill>
                <a:latin typeface="+mn-lt"/>
                <a:ea typeface="+mn-ea"/>
                <a:cs typeface="+mn-cs"/>
              </a:rPr>
              <a:t>two proposed routes through which it seems that physical activity</a:t>
            </a:r>
            <a:r>
              <a:rPr lang="en-US" sz="1200" b="1" i="0" kern="1200" baseline="0" dirty="0" smtClean="0">
                <a:solidFill>
                  <a:schemeClr val="tx1"/>
                </a:solidFill>
                <a:latin typeface="+mn-lt"/>
                <a:ea typeface="+mn-ea"/>
                <a:cs typeface="+mn-cs"/>
              </a:rPr>
              <a:t> reduces cognitive decline</a:t>
            </a:r>
            <a:r>
              <a:rPr lang="en-US" sz="1200" i="0" kern="1200" baseline="0" dirty="0" smtClean="0">
                <a:solidFill>
                  <a:schemeClr val="tx1"/>
                </a:solidFill>
                <a:latin typeface="+mn-lt"/>
                <a:ea typeface="+mn-ea"/>
                <a:cs typeface="+mn-cs"/>
              </a:rPr>
              <a:t>.  </a:t>
            </a:r>
          </a:p>
          <a:p>
            <a:endParaRPr lang="en-US" sz="1200" i="0"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(Click to Animate Slide)</a:t>
            </a:r>
          </a:p>
          <a:p>
            <a:r>
              <a:rPr lang="en-US" sz="1200" i="0" kern="1200" baseline="0" dirty="0" smtClean="0">
                <a:solidFill>
                  <a:schemeClr val="tx1"/>
                </a:solidFill>
                <a:latin typeface="+mn-lt"/>
                <a:ea typeface="+mn-ea"/>
                <a:cs typeface="+mn-cs"/>
              </a:rPr>
              <a:t>The route that has been understood for some time is an </a:t>
            </a:r>
            <a:r>
              <a:rPr lang="en-US" sz="1200" b="1" i="0" kern="1200" baseline="0" dirty="0" smtClean="0">
                <a:solidFill>
                  <a:schemeClr val="tx1"/>
                </a:solidFill>
                <a:latin typeface="+mn-lt"/>
                <a:ea typeface="+mn-ea"/>
                <a:cs typeface="+mn-cs"/>
              </a:rPr>
              <a:t>indirect</a:t>
            </a:r>
            <a:r>
              <a:rPr lang="en-US" sz="1200" i="0" kern="1200" baseline="0" dirty="0" smtClean="0">
                <a:solidFill>
                  <a:schemeClr val="tx1"/>
                </a:solidFill>
                <a:latin typeface="+mn-lt"/>
                <a:ea typeface="+mn-ea"/>
                <a:cs typeface="+mn-cs"/>
              </a:rPr>
              <a:t> route. For a long time, </a:t>
            </a:r>
            <a:r>
              <a:rPr lang="en-US" sz="1200" b="0" i="0" kern="1200" baseline="0" dirty="0" smtClean="0">
                <a:solidFill>
                  <a:schemeClr val="tx1"/>
                </a:solidFill>
                <a:latin typeface="+mn-lt"/>
                <a:ea typeface="+mn-ea"/>
                <a:cs typeface="+mn-cs"/>
              </a:rPr>
              <a:t>scientists believed that the link between physical activity and cognitive performance was primarily influenced by vascular health, which involves the ensuring proper blood circulation.</a:t>
            </a:r>
          </a:p>
          <a:p>
            <a:endParaRPr lang="en-US" sz="1200" i="0"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(Click to Animate Slide)</a:t>
            </a:r>
          </a:p>
          <a:p>
            <a:r>
              <a:rPr lang="en-US" sz="1200" i="0" kern="1200" baseline="0" dirty="0" smtClean="0">
                <a:solidFill>
                  <a:schemeClr val="tx1"/>
                </a:solidFill>
                <a:latin typeface="+mn-lt"/>
                <a:ea typeface="+mn-ea"/>
                <a:cs typeface="+mn-cs"/>
              </a:rPr>
              <a:t>But more recently evidence suggests that </a:t>
            </a:r>
            <a:r>
              <a:rPr lang="en-US" sz="1200" b="1" i="0" kern="1200" baseline="0" dirty="0" smtClean="0">
                <a:solidFill>
                  <a:schemeClr val="tx1"/>
                </a:solidFill>
                <a:latin typeface="+mn-lt"/>
                <a:ea typeface="+mn-ea"/>
                <a:cs typeface="+mn-cs"/>
              </a:rPr>
              <a:t>physical activity also seems to have a </a:t>
            </a:r>
            <a:r>
              <a:rPr lang="en-US" sz="1200" b="1" i="0" u="sng" kern="1200" baseline="0" dirty="0" smtClean="0">
                <a:solidFill>
                  <a:schemeClr val="tx1"/>
                </a:solidFill>
                <a:latin typeface="+mn-lt"/>
                <a:ea typeface="+mn-ea"/>
                <a:cs typeface="+mn-cs"/>
              </a:rPr>
              <a:t>direct</a:t>
            </a:r>
            <a:r>
              <a:rPr lang="en-US" sz="1200" b="1" i="0" u="none" kern="1200" baseline="0" dirty="0" smtClean="0">
                <a:solidFill>
                  <a:schemeClr val="tx1"/>
                </a:solidFill>
                <a:latin typeface="+mn-lt"/>
                <a:ea typeface="+mn-ea"/>
                <a:cs typeface="+mn-cs"/>
              </a:rPr>
              <a:t> </a:t>
            </a:r>
            <a:r>
              <a:rPr lang="en-US" sz="1200" b="1" i="0" kern="1200" baseline="0" dirty="0" smtClean="0">
                <a:solidFill>
                  <a:schemeClr val="tx1"/>
                </a:solidFill>
                <a:latin typeface="+mn-lt"/>
                <a:ea typeface="+mn-ea"/>
                <a:cs typeface="+mn-cs"/>
              </a:rPr>
              <a:t>impact on cognitive performance</a:t>
            </a:r>
            <a:r>
              <a:rPr lang="en-US" sz="1200" i="0" kern="1200" baseline="0" dirty="0" smtClean="0">
                <a:solidFill>
                  <a:schemeClr val="tx1"/>
                </a:solidFill>
                <a:latin typeface="+mn-lt"/>
                <a:ea typeface="+mn-ea"/>
                <a:cs typeface="+mn-cs"/>
              </a:rPr>
              <a:t>, which we will discuss in a moment.  </a:t>
            </a:r>
          </a:p>
          <a:p>
            <a:endParaRPr lang="en-US" sz="1200" i="0"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But first let’s get a better understanding of the impact that your vascular health on your brain performance and aging.</a:t>
            </a:r>
            <a:endParaRPr lang="en-US" sz="1200" i="0" kern="1200" dirty="0" smtClean="0">
              <a:solidFill>
                <a:schemeClr val="tx1"/>
              </a:solidFill>
              <a:latin typeface="+mn-lt"/>
              <a:ea typeface="+mn-ea"/>
              <a:cs typeface="+mn-cs"/>
            </a:endParaRPr>
          </a:p>
          <a:p>
            <a:endParaRPr lang="en-US" sz="120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kern="1200" dirty="0" smtClean="0">
                <a:solidFill>
                  <a:schemeClr val="tx1"/>
                </a:solidFill>
                <a:effectLst/>
                <a:latin typeface="+mn-lt"/>
                <a:ea typeface="+mn-ea"/>
                <a:cs typeface="+mn-cs"/>
              </a:rPr>
              <a:t>High Blood Pressure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High blood pressure, high cholesterol, heart disease, diabetes and mini-strokes are all related to cognitive decline, but it appears that of all these conditions, high blood pressure may be the worst culprit!</a:t>
            </a:r>
          </a:p>
          <a:p>
            <a:r>
              <a:rPr lang="en-US" sz="1200" kern="1200" dirty="0" smtClean="0">
                <a:solidFill>
                  <a:schemeClr val="tx1"/>
                </a:solidFill>
                <a:effectLst/>
                <a:latin typeface="+mn-lt"/>
                <a:ea typeface="+mn-ea"/>
                <a:cs typeface="+mn-cs"/>
              </a:rPr>
              <a:t>Blood pressure above or below the healthy level in middle-aged men has been associated with poor performance on cognitive tests 25 years later.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However, this association between high blood pressure and decreased cognitive performance was </a:t>
            </a:r>
            <a:r>
              <a:rPr lang="en-US" sz="1200" u="sng" kern="1200" dirty="0" smtClean="0">
                <a:solidFill>
                  <a:schemeClr val="tx1"/>
                </a:solidFill>
                <a:effectLst/>
                <a:latin typeface="+mn-lt"/>
                <a:ea typeface="+mn-ea"/>
                <a:cs typeface="+mn-cs"/>
              </a:rPr>
              <a:t>only found in men who did not treat their blood pressure</a:t>
            </a:r>
            <a:r>
              <a:rPr lang="en-US" sz="1200" kern="1200" dirty="0" smtClean="0">
                <a:solidFill>
                  <a:schemeClr val="tx1"/>
                </a:solidFill>
                <a:effectLst/>
                <a:latin typeface="+mn-lt"/>
                <a:ea typeface="+mn-ea"/>
                <a:cs typeface="+mn-cs"/>
              </a:rPr>
              <a:t>. This suggests that if we do something to attend to our health problems we can help to prevent or postpone onset of cognitive decline. High blood pressure and poorer health ratings were also more predictive of cognitive deficits in younger old adults versus older old adults, meaning that it seems that these health conditions promote premature brain aging.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effectLst/>
                <a:latin typeface="+mn-lt"/>
                <a:ea typeface="+mn-ea"/>
                <a:cs typeface="+mn-cs"/>
              </a:rPr>
              <a:t>High cholesterol increases the risk for heart disease, and a healthy heart is essential to having a healthy brain.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Diabetes and pre-diabetes (insulin resistance) can damage the blood vessels that bring important nutrients to brain cells.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Stroke and diabetes consistently and reliably predicted cognitive deficits.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As we just discussed, physical activity seems to play a role in preventing or reducing the impact of all of these medical conditions related to vascular health, so this is an important way that exercise protects our brains.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Cerebrovascular disease , a term to describe the whole range of vascular-related damage to the brain including strokes, is a serious medical condition.  It is also the 4th leading cause of death in people over 65, more than Alzheimer’s, which is #5.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 is this activity??? How is it that these vascular conditions reduce our cognitive reserve? Click here to find out more.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Brain cells needs a constant and robust supply of blood flow to stay alive. Unlike other cells in your body, neurons (brain cells) cannot store the oxygen and glucose (sugar) they need to survive. Any interruption in blood flow for even just a few minutes can cause significant cell death and thus brain damage.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High blood pressure, high blood sugar and high cholesterol can create conditions that interrupt the blood supply contributing to the form of dementia we call Vascular Dementia. Vascular dementia has many names including: cerebrovascular disease, stroke, TIA, mini-stroke, and “white dot syndrome.”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term "white dots" (also called white matter </a:t>
            </a:r>
            <a:r>
              <a:rPr lang="en-US" sz="1200" kern="1200" dirty="0" err="1" smtClean="0">
                <a:solidFill>
                  <a:schemeClr val="tx1"/>
                </a:solidFill>
                <a:effectLst/>
                <a:latin typeface="+mn-lt"/>
                <a:ea typeface="+mn-ea"/>
                <a:cs typeface="+mn-cs"/>
              </a:rPr>
              <a:t>hyperintensities</a:t>
            </a:r>
            <a:r>
              <a:rPr lang="en-US" sz="1200" kern="1200" dirty="0" smtClean="0">
                <a:solidFill>
                  <a:schemeClr val="tx1"/>
                </a:solidFill>
                <a:effectLst/>
                <a:latin typeface="+mn-lt"/>
                <a:ea typeface="+mn-ea"/>
                <a:cs typeface="+mn-cs"/>
              </a:rPr>
              <a:t>) comes from the way that vascular-related damage to the brain shows up on a certain type of MRI picture.. In this type of image, the tissue for what we call “white matter tracks” normally show up as black. White matter tracks are bundles of the connective fibers through which brain cells communicate with one another. When these tracks are damaged, they show up an MRI as white instead of black, hence the name "white dot syndrome." You can see the white dots on this image inside the red circles . The big white dots around outside the red circles are not white matter tracks and are supposed to be there.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Most of us are familiar with the effects of stroke and maybe even TIA’s, which are basically just short-acting strokes, but you may not be familiar with this “white dot syndrome,” because these white dots often occur without any symptoms. The white dots form from an accumulation of little silent strokes. The effects on thinking build up over time, in many cases leading to dementia. White dots start forming somewhat early in adulthood, with some detected in people as young as their 30’s. They are common in the brains of older adults, and a certain number of them are considered to be “age appropriate,” but they work to deplete cognitive reserve.  And since they are linked to high blood pressure, high cholesterol and diabetes, we can work to reduce or prevent them.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F8AE5-8E16-B847-9EFD-377555A9017D}"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1AFADB-D58F-4B17-8AD5-E13B82895F7B}" type="datetimeFigureOut">
              <a:rPr lang="en-US" smtClean="0"/>
              <a:pPr/>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3B5A0-1153-4C53-AB1F-DF02B492878A}" type="slidenum">
              <a:rPr lang="en-US" smtClean="0"/>
              <a:pPr/>
              <a:t>‹#›</a:t>
            </a:fld>
            <a:endParaRPr lang="en-US"/>
          </a:p>
        </p:txBody>
      </p:sp>
      <p:pic>
        <p:nvPicPr>
          <p:cNvPr id="8" name="Picture 7" descr="MLIA_Letterhead.jpg"/>
          <p:cNvPicPr/>
          <p:nvPr/>
        </p:nvPicPr>
        <p:blipFill>
          <a:blip r:embed="rId2" cstate="print"/>
          <a:stretch>
            <a:fillRect/>
          </a:stretch>
        </p:blipFill>
        <p:spPr>
          <a:xfrm>
            <a:off x="3200400" y="0"/>
            <a:ext cx="59436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1AFADB-D58F-4B17-8AD5-E13B82895F7B}" type="datetimeFigureOut">
              <a:rPr lang="en-US" smtClean="0"/>
              <a:pPr/>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1AFADB-D58F-4B17-8AD5-E13B82895F7B}" type="datetimeFigureOut">
              <a:rPr lang="en-US" smtClean="0"/>
              <a:pPr/>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1AFADB-D58F-4B17-8AD5-E13B82895F7B}" type="datetimeFigureOut">
              <a:rPr lang="en-US" smtClean="0"/>
              <a:pPr/>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1AFADB-D58F-4B17-8AD5-E13B82895F7B}" type="datetimeFigureOut">
              <a:rPr lang="en-US" smtClean="0"/>
              <a:pPr/>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1AFADB-D58F-4B17-8AD5-E13B82895F7B}" type="datetimeFigureOut">
              <a:rPr lang="en-US" smtClean="0"/>
              <a:pPr/>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1AFADB-D58F-4B17-8AD5-E13B82895F7B}" type="datetimeFigureOut">
              <a:rPr lang="en-US" smtClean="0"/>
              <a:pPr/>
              <a:t>12/5/13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1AFADB-D58F-4B17-8AD5-E13B82895F7B}" type="datetimeFigureOut">
              <a:rPr lang="en-US" smtClean="0"/>
              <a:pPr/>
              <a:t>12/5/13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1AFADB-D58F-4B17-8AD5-E13B82895F7B}" type="datetimeFigureOut">
              <a:rPr lang="en-US" smtClean="0"/>
              <a:pPr/>
              <a:t>12/5/13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1AFADB-D58F-4B17-8AD5-E13B82895F7B}" type="datetimeFigureOut">
              <a:rPr lang="en-US" smtClean="0"/>
              <a:pPr/>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1AFADB-D58F-4B17-8AD5-E13B82895F7B}" type="datetimeFigureOut">
              <a:rPr lang="en-US" smtClean="0"/>
              <a:pPr/>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AFADB-D58F-4B17-8AD5-E13B82895F7B}" type="datetimeFigureOut">
              <a:rPr lang="en-US" smtClean="0"/>
              <a:pPr/>
              <a:t>12/5/13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03B5A0-1153-4C53-AB1F-DF02B492878A}" type="slidenum">
              <a:rPr lang="en-US" smtClean="0"/>
              <a:pPr/>
              <a:t>‹#›</a:t>
            </a:fld>
            <a:endParaRPr lang="en-US"/>
          </a:p>
        </p:txBody>
      </p:sp>
      <p:pic>
        <p:nvPicPr>
          <p:cNvPr id="8" name="Picture 7" descr="MLIA_Letterhead.jpg"/>
          <p:cNvPicPr/>
          <p:nvPr/>
        </p:nvPicPr>
        <p:blipFill>
          <a:blip r:embed="rId13" cstate="print"/>
          <a:stretch>
            <a:fillRect/>
          </a:stretch>
        </p:blipFill>
        <p:spPr>
          <a:xfrm>
            <a:off x="3200400" y="0"/>
            <a:ext cx="59436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wmf"/><Relationship Id="rId4" Type="http://schemas.openxmlformats.org/officeDocument/2006/relationships/image" Target="../media/image12.wmf"/><Relationship Id="rId5" Type="http://schemas.openxmlformats.org/officeDocument/2006/relationships/image" Target="../media/image13.w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8.wmf"/><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wmf"/><Relationship Id="rId5" Type="http://schemas.openxmlformats.org/officeDocument/2006/relationships/image" Target="../media/image22.wmf"/><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wmf"/><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Spencer Powell Brain Fitness Program</a:t>
            </a:r>
            <a:endParaRPr lang="en-US" dirty="0"/>
          </a:p>
        </p:txBody>
      </p:sp>
      <p:sp>
        <p:nvSpPr>
          <p:cNvPr id="4" name="Subtitle 3"/>
          <p:cNvSpPr>
            <a:spLocks noGrp="1"/>
          </p:cNvSpPr>
          <p:nvPr>
            <p:ph type="subTitle" idx="1"/>
          </p:nvPr>
        </p:nvSpPr>
        <p:spPr/>
        <p:txBody>
          <a:bodyPr/>
          <a:lstStyle/>
          <a:p>
            <a:r>
              <a:rPr lang="en-US" dirty="0" smtClean="0"/>
              <a:t>Physical Activity Module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stretch>
            <a:fillRect/>
          </a:stretch>
        </p:blipFill>
        <p:spPr>
          <a:xfrm>
            <a:off x="1524000" y="533400"/>
            <a:ext cx="5611699" cy="5386910"/>
          </a:xfrm>
          <a:prstGeom prst="rect">
            <a:avLst/>
          </a:prstGeom>
        </p:spPr>
      </p:pic>
      <p:sp>
        <p:nvSpPr>
          <p:cNvPr id="10" name="Donut 9"/>
          <p:cNvSpPr/>
          <p:nvPr/>
        </p:nvSpPr>
        <p:spPr>
          <a:xfrm>
            <a:off x="3556001" y="2590800"/>
            <a:ext cx="706536" cy="576953"/>
          </a:xfrm>
          <a:prstGeom prst="donut">
            <a:avLst>
              <a:gd name="adj" fmla="val 73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2" name="Donut 11"/>
          <p:cNvSpPr/>
          <p:nvPr/>
        </p:nvSpPr>
        <p:spPr>
          <a:xfrm>
            <a:off x="4343400" y="2590800"/>
            <a:ext cx="706536" cy="576953"/>
          </a:xfrm>
          <a:prstGeom prst="donut">
            <a:avLst>
              <a:gd name="adj" fmla="val 73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324600" y="3429000"/>
            <a:ext cx="1371600" cy="369332"/>
          </a:xfrm>
          <a:prstGeom prst="rect">
            <a:avLst/>
          </a:prstGeom>
          <a:solidFill>
            <a:schemeClr val="bg1"/>
          </a:solidFill>
        </p:spPr>
        <p:txBody>
          <a:bodyPr wrap="square" rtlCol="0">
            <a:spAutoFit/>
          </a:bodyPr>
          <a:lstStyle/>
          <a:p>
            <a:pPr algn="ctr"/>
            <a:r>
              <a:rPr lang="en-US" dirty="0" smtClean="0"/>
              <a:t>White Dots</a:t>
            </a:r>
            <a:endParaRPr lang="en-US" dirty="0"/>
          </a:p>
        </p:txBody>
      </p:sp>
      <p:sp>
        <p:nvSpPr>
          <p:cNvPr id="6" name="Donut 5"/>
          <p:cNvSpPr/>
          <p:nvPr/>
        </p:nvSpPr>
        <p:spPr>
          <a:xfrm>
            <a:off x="2286000" y="1676400"/>
            <a:ext cx="706536" cy="576953"/>
          </a:xfrm>
          <a:prstGeom prst="donut">
            <a:avLst>
              <a:gd name="adj" fmla="val 73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shutterstock_88923970.jpg"/>
          <p:cNvPicPr>
            <a:picLocks noGrp="1" noChangeAspect="1"/>
          </p:cNvPicPr>
          <p:nvPr>
            <p:ph idx="1"/>
          </p:nvPr>
        </p:nvPicPr>
        <p:blipFill>
          <a:blip r:embed="rId3" cstate="print"/>
          <a:stretch>
            <a:fillRect/>
          </a:stretch>
        </p:blipFill>
        <p:spPr>
          <a:xfrm>
            <a:off x="0" y="1219200"/>
            <a:ext cx="6553200" cy="4914900"/>
          </a:xfrm>
        </p:spPr>
      </p:pic>
      <p:sp>
        <p:nvSpPr>
          <p:cNvPr id="6" name="Right Arrow 5"/>
          <p:cNvSpPr/>
          <p:nvPr/>
        </p:nvSpPr>
        <p:spPr>
          <a:xfrm>
            <a:off x="3276600" y="4049251"/>
            <a:ext cx="1021314" cy="598949"/>
          </a:xfrm>
          <a:prstGeom prs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Plaque</a:t>
            </a:r>
            <a:endParaRPr lang="en-US" sz="1600" dirty="0">
              <a:solidFill>
                <a:schemeClr val="tx1"/>
              </a:solidFill>
            </a:endParaRPr>
          </a:p>
        </p:txBody>
      </p:sp>
      <p:pic>
        <p:nvPicPr>
          <p:cNvPr id="8" name="Picture 7" descr="red blood cell.jpg"/>
          <p:cNvPicPr>
            <a:picLocks noChangeAspect="1"/>
          </p:cNvPicPr>
          <p:nvPr/>
        </p:nvPicPr>
        <p:blipFill>
          <a:blip r:embed="rId4" cstate="print"/>
          <a:stretch>
            <a:fillRect/>
          </a:stretch>
        </p:blipFill>
        <p:spPr>
          <a:xfrm>
            <a:off x="6673238" y="3274447"/>
            <a:ext cx="383153" cy="383153"/>
          </a:xfrm>
          <a:prstGeom prst="rect">
            <a:avLst/>
          </a:prstGeom>
        </p:spPr>
      </p:pic>
      <p:sp>
        <p:nvSpPr>
          <p:cNvPr id="9" name="Left Arrow 8"/>
          <p:cNvSpPr/>
          <p:nvPr/>
        </p:nvSpPr>
        <p:spPr>
          <a:xfrm rot="1076838">
            <a:off x="7069623" y="3419722"/>
            <a:ext cx="2061145" cy="905938"/>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Red Blood Cell</a:t>
            </a:r>
            <a:endParaRPr lang="en-US" dirty="0">
              <a:solidFill>
                <a:srgbClr val="000000"/>
              </a:solidFill>
            </a:endParaRPr>
          </a:p>
        </p:txBody>
      </p:sp>
      <p:sp>
        <p:nvSpPr>
          <p:cNvPr id="10" name="Title 9"/>
          <p:cNvSpPr>
            <a:spLocks noGrp="1"/>
          </p:cNvSpPr>
          <p:nvPr>
            <p:ph type="title"/>
          </p:nvPr>
        </p:nvSpPr>
        <p:spPr/>
        <p:txBody>
          <a:bodyPr/>
          <a:lstStyle/>
          <a:p>
            <a:r>
              <a:rPr lang="en-US" dirty="0" smtClean="0"/>
              <a:t>The Formation of White Dots</a:t>
            </a:r>
            <a:endParaRPr lang="en-US" dirty="0"/>
          </a:p>
        </p:txBody>
      </p:sp>
      <p:sp>
        <p:nvSpPr>
          <p:cNvPr id="13" name="Rectangle 12"/>
          <p:cNvSpPr/>
          <p:nvPr/>
        </p:nvSpPr>
        <p:spPr>
          <a:xfrm>
            <a:off x="1447800" y="1524000"/>
            <a:ext cx="2057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nut 13"/>
          <p:cNvSpPr/>
          <p:nvPr/>
        </p:nvSpPr>
        <p:spPr>
          <a:xfrm>
            <a:off x="2971800" y="2286000"/>
            <a:ext cx="1600200" cy="1524000"/>
          </a:xfrm>
          <a:prstGeom prst="donut">
            <a:avLst>
              <a:gd name="adj" fmla="val 436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5" name="Right Arrow 14"/>
          <p:cNvSpPr/>
          <p:nvPr/>
        </p:nvSpPr>
        <p:spPr>
          <a:xfrm rot="7013787">
            <a:off x="3663433" y="1508394"/>
            <a:ext cx="1371600" cy="342646"/>
          </a:xfrm>
          <a:prstGeom prst="rightArrow">
            <a:avLst>
              <a:gd name="adj1" fmla="val 50000"/>
              <a:gd name="adj2" fmla="val 9473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Right Arrow 17"/>
          <p:cNvSpPr/>
          <p:nvPr/>
        </p:nvSpPr>
        <p:spPr>
          <a:xfrm>
            <a:off x="533400" y="4963651"/>
            <a:ext cx="1021314" cy="598949"/>
          </a:xfrm>
          <a:prstGeom prs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Plaque</a:t>
            </a:r>
            <a:endParaRPr lang="en-US" sz="1600" dirty="0">
              <a:solidFill>
                <a:schemeClr val="tx1"/>
              </a:solidFill>
            </a:endParaRPr>
          </a:p>
        </p:txBody>
      </p:sp>
      <p:sp>
        <p:nvSpPr>
          <p:cNvPr id="19" name="Oval 18"/>
          <p:cNvSpPr/>
          <p:nvPr/>
        </p:nvSpPr>
        <p:spPr>
          <a:xfrm flipV="1">
            <a:off x="1600200" y="5257800"/>
            <a:ext cx="76200" cy="762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flipV="1">
            <a:off x="4343400" y="4267200"/>
            <a:ext cx="76200" cy="762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Explosion 1 6"/>
          <p:cNvSpPr/>
          <p:nvPr/>
        </p:nvSpPr>
        <p:spPr>
          <a:xfrm>
            <a:off x="4953000" y="3505200"/>
            <a:ext cx="307242" cy="314911"/>
          </a:xfrm>
          <a:prstGeom prst="irregularSeal1">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4800" y="1447800"/>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 0 C 0.00138 -0.00995 0.00277 -0.01968 0.00625 -0.025 C 0.00972 -0.03033 0.0184 -0.02824 0.02083 -0.03195 C 0.02326 -0.03565 0.0184 -0.04259 0.02083 -0.04722 C 0.02326 -0.05185 0.02534 -0.05648 0.03541 -0.05972 C 0.04548 -0.06296 0.07343 -0.06181 0.08125 -0.06667 C 0.08906 -0.07153 0.08211 -0.08542 0.08229 -0.08889 " pathEditMode="relative" ptsTypes="aaaaaaA">
                                      <p:cBhvr>
                                        <p:cTn id="16" dur="2000" fill="hold"/>
                                        <p:tgtEl>
                                          <p:spTgt spid="6"/>
                                        </p:tgtEl>
                                        <p:attrNameLst>
                                          <p:attrName>ppt_x</p:attrName>
                                          <p:attrName>ppt_y</p:attrName>
                                        </p:attrNameLst>
                                      </p:cBhvr>
                                    </p:animMotion>
                                  </p:childTnLst>
                                </p:cTn>
                              </p:par>
                              <p:par>
                                <p:cTn id="17" presetID="0" presetClass="path" presetSubtype="0" accel="50000" decel="50000" fill="hold" grpId="1" nodeType="withEffect">
                                  <p:stCondLst>
                                    <p:cond delay="0"/>
                                  </p:stCondLst>
                                  <p:childTnLst>
                                    <p:animMotion origin="layout" path="M 0 0 C 0.00138 -0.00995 0.00277 -0.01968 0.00625 -0.025 C 0.00972 -0.03033 0.0184 -0.02824 0.02083 -0.03195 C 0.02326 -0.03565 0.0184 -0.04259 0.02083 -0.04722 C 0.02326 -0.05185 0.02534 -0.05648 0.03541 -0.05972 C 0.04548 -0.06296 0.07343 -0.06181 0.08125 -0.06667 C 0.08906 -0.07153 0.08211 -0.08542 0.08229 -0.08889 " pathEditMode="relative" ptsTypes="aaaaaaA">
                                      <p:cBhvr>
                                        <p:cTn id="18" dur="2000" fill="hold"/>
                                        <p:tgtEl>
                                          <p:spTgt spid="20"/>
                                        </p:tgtEl>
                                        <p:attrNameLst>
                                          <p:attrName>ppt_x</p:attrName>
                                          <p:attrName>ppt_y</p:attrName>
                                        </p:attrNameLst>
                                      </p:cBhvr>
                                    </p:animMotion>
                                  </p:childTnLst>
                                </p:cTn>
                              </p:par>
                            </p:childTnLst>
                          </p:cTn>
                        </p:par>
                        <p:par>
                          <p:cTn id="19" fill="hold">
                            <p:stCondLst>
                              <p:cond delay="2000"/>
                            </p:stCondLst>
                            <p:childTnLst>
                              <p:par>
                                <p:cTn id="20" presetID="55"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strVal val="#ppt_w*0.70"/>
                                          </p:val>
                                        </p:tav>
                                        <p:tav tm="100000">
                                          <p:val>
                                            <p:strVal val="#ppt_w"/>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animEffect transition="in" filter="fade">
                                      <p:cBhvr>
                                        <p:cTn id="24" dur="1000"/>
                                        <p:tgtEl>
                                          <p:spTgt spid="7"/>
                                        </p:tgtEl>
                                      </p:cBhvr>
                                    </p:animEffect>
                                  </p:childTnLst>
                                </p:cTn>
                              </p:par>
                            </p:childTnLst>
                          </p:cTn>
                        </p:par>
                        <p:par>
                          <p:cTn id="25" fill="hold">
                            <p:stCondLst>
                              <p:cond delay="3000"/>
                            </p:stCondLst>
                            <p:childTnLst>
                              <p:par>
                                <p:cTn id="26" presetID="6" presetClass="emph" presetSubtype="0" fill="hold" grpId="1" nodeType="afterEffect">
                                  <p:stCondLst>
                                    <p:cond delay="0"/>
                                  </p:stCondLst>
                                  <p:childTnLst>
                                    <p:animScale>
                                      <p:cBhvr>
                                        <p:cTn id="27" dur="2000" fill="hold"/>
                                        <p:tgtEl>
                                          <p:spTgt spid="7"/>
                                        </p:tgtEl>
                                      </p:cBhvr>
                                      <p:by x="150000" y="150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6" presetClass="emph" presetSubtype="0" accel="50000" decel="50000" fill="hold" nodeType="clickEffect">
                                  <p:stCondLst>
                                    <p:cond delay="0"/>
                                  </p:stCondLst>
                                  <p:childTnLst>
                                    <p:animScale>
                                      <p:cBhvr>
                                        <p:cTn id="37"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18" grpId="0" animBg="1"/>
      <p:bldP spid="19" grpId="0" animBg="1"/>
      <p:bldP spid="20" grpId="0" animBg="1"/>
      <p:bldP spid="20" grpId="1" animBg="1"/>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609600"/>
            <a:ext cx="8229600" cy="1143000"/>
          </a:xfrm>
        </p:spPr>
        <p:txBody>
          <a:bodyPr>
            <a:normAutofit fontScale="90000"/>
          </a:bodyPr>
          <a:lstStyle/>
          <a:p>
            <a:r>
              <a:rPr lang="en-US" dirty="0" smtClean="0">
                <a:solidFill>
                  <a:srgbClr val="000000"/>
                </a:solidFill>
              </a:rPr>
              <a:t>How does physical activity prevent cognitive decline?</a:t>
            </a:r>
            <a:r>
              <a:rPr lang="en-US" dirty="0" smtClean="0"/>
              <a:t/>
            </a:r>
            <a:br>
              <a:rPr lang="en-US" dirty="0" smtClean="0"/>
            </a:br>
            <a:endParaRPr lang="en-US" dirty="0"/>
          </a:p>
        </p:txBody>
      </p:sp>
      <p:sp>
        <p:nvSpPr>
          <p:cNvPr id="5" name="Oval 4"/>
          <p:cNvSpPr/>
          <p:nvPr/>
        </p:nvSpPr>
        <p:spPr>
          <a:xfrm>
            <a:off x="457200" y="4167981"/>
            <a:ext cx="3429000" cy="1775619"/>
          </a:xfrm>
          <a:prstGeom prst="ellipse">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Physical Activity</a:t>
            </a:r>
            <a:endParaRPr lang="en-US" sz="2400" dirty="0"/>
          </a:p>
        </p:txBody>
      </p:sp>
      <p:sp>
        <p:nvSpPr>
          <p:cNvPr id="7" name="Oval 6"/>
          <p:cNvSpPr/>
          <p:nvPr/>
        </p:nvSpPr>
        <p:spPr>
          <a:xfrm>
            <a:off x="5257800" y="4167981"/>
            <a:ext cx="3429000" cy="1775619"/>
          </a:xfrm>
          <a:prstGeom prst="ellipse">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Cognitive Performance</a:t>
            </a:r>
            <a:endParaRPr lang="en-US" sz="2400" dirty="0"/>
          </a:p>
        </p:txBody>
      </p:sp>
      <p:cxnSp>
        <p:nvCxnSpPr>
          <p:cNvPr id="8" name="Straight Arrow Connector 7"/>
          <p:cNvCxnSpPr/>
          <p:nvPr/>
        </p:nvCxnSpPr>
        <p:spPr>
          <a:xfrm flipV="1">
            <a:off x="3886200" y="5042495"/>
            <a:ext cx="1371600" cy="26591"/>
          </a:xfrm>
          <a:prstGeom prst="straightConnector1">
            <a:avLst/>
          </a:prstGeom>
          <a:ln w="82550" cap="flat" cmpd="sng" algn="ctr">
            <a:solidFill>
              <a:schemeClr val="accent6">
                <a:lumMod val="50000"/>
              </a:schemeClr>
            </a:solidFill>
            <a:prstDash val="solid"/>
            <a:round/>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3" name="Oval 12"/>
          <p:cNvSpPr/>
          <p:nvPr/>
        </p:nvSpPr>
        <p:spPr>
          <a:xfrm>
            <a:off x="5638800" y="2438400"/>
            <a:ext cx="2438400" cy="1371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Increases Nerve Growth Factors</a:t>
            </a:r>
          </a:p>
        </p:txBody>
      </p:sp>
      <p:sp>
        <p:nvSpPr>
          <p:cNvPr id="14" name="Oval 13"/>
          <p:cNvSpPr/>
          <p:nvPr/>
        </p:nvSpPr>
        <p:spPr>
          <a:xfrm>
            <a:off x="3505200" y="2057400"/>
            <a:ext cx="2438400" cy="1371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Increases Brain Volume</a:t>
            </a:r>
            <a:endParaRPr lang="en-US" dirty="0"/>
          </a:p>
        </p:txBody>
      </p:sp>
      <p:sp>
        <p:nvSpPr>
          <p:cNvPr id="15" name="Oval 14"/>
          <p:cNvSpPr/>
          <p:nvPr/>
        </p:nvSpPr>
        <p:spPr>
          <a:xfrm>
            <a:off x="1447800" y="2667000"/>
            <a:ext cx="2438400" cy="1371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Increases </a:t>
            </a:r>
            <a:r>
              <a:rPr lang="en-US" dirty="0" err="1" smtClean="0"/>
              <a:t>Neurogenesis</a:t>
            </a:r>
            <a:endParaRPr lang="en-US" dirty="0" smtClean="0"/>
          </a:p>
        </p:txBody>
      </p:sp>
      <p:cxnSp>
        <p:nvCxnSpPr>
          <p:cNvPr id="17" name="Straight Arrow Connector 16"/>
          <p:cNvCxnSpPr>
            <a:stCxn id="15" idx="5"/>
          </p:cNvCxnSpPr>
          <p:nvPr/>
        </p:nvCxnSpPr>
        <p:spPr>
          <a:xfrm rot="16200000" flipH="1">
            <a:off x="3416719" y="3950119"/>
            <a:ext cx="1115268" cy="89049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a:stCxn id="14" idx="4"/>
          </p:cNvCxnSpPr>
          <p:nvPr/>
        </p:nvCxnSpPr>
        <p:spPr>
          <a:xfrm rot="5400000">
            <a:off x="3848100" y="4076700"/>
            <a:ext cx="1524000" cy="228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a:stCxn id="13" idx="3"/>
          </p:cNvCxnSpPr>
          <p:nvPr/>
        </p:nvCxnSpPr>
        <p:spPr>
          <a:xfrm rot="5400000">
            <a:off x="4612015" y="3569120"/>
            <a:ext cx="1343866" cy="142389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8" name="Oval 17"/>
          <p:cNvSpPr/>
          <p:nvPr/>
        </p:nvSpPr>
        <p:spPr>
          <a:xfrm>
            <a:off x="7848600" y="3200400"/>
            <a:ext cx="914400" cy="609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IGF-1</a:t>
            </a:r>
          </a:p>
        </p:txBody>
      </p:sp>
      <p:sp>
        <p:nvSpPr>
          <p:cNvPr id="20" name="Oval 19"/>
          <p:cNvSpPr/>
          <p:nvPr/>
        </p:nvSpPr>
        <p:spPr>
          <a:xfrm>
            <a:off x="7010400" y="3581400"/>
            <a:ext cx="1066800" cy="685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BDNF</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solidFill>
                  <a:srgbClr val="000000"/>
                </a:solidFill>
              </a:rPr>
              <a:t>Physical Activity and </a:t>
            </a:r>
            <a:br>
              <a:rPr lang="en-US" dirty="0" smtClean="0">
                <a:solidFill>
                  <a:srgbClr val="000000"/>
                </a:solidFill>
              </a:rPr>
            </a:br>
            <a:r>
              <a:rPr lang="en-US" dirty="0" smtClean="0">
                <a:solidFill>
                  <a:srgbClr val="000000"/>
                </a:solidFill>
              </a:rPr>
              <a:t>Cognitive Reserve</a:t>
            </a:r>
            <a:endParaRPr lang="en-US" dirty="0">
              <a:solidFill>
                <a:srgbClr val="000000"/>
              </a:solidFill>
            </a:endParaRPr>
          </a:p>
        </p:txBody>
      </p:sp>
      <p:pic>
        <p:nvPicPr>
          <p:cNvPr id="1028" name="Picture 5" descr="MC900055181[1]"/>
          <p:cNvPicPr>
            <a:picLocks noChangeAspect="1" noChangeArrowheads="1"/>
          </p:cNvPicPr>
          <p:nvPr/>
        </p:nvPicPr>
        <p:blipFill>
          <a:blip r:embed="rId3" cstate="print"/>
          <a:srcRect/>
          <a:stretch>
            <a:fillRect/>
          </a:stretch>
        </p:blipFill>
        <p:spPr bwMode="auto">
          <a:xfrm>
            <a:off x="2514600" y="1564217"/>
            <a:ext cx="838200" cy="721783"/>
          </a:xfrm>
          <a:prstGeom prst="rect">
            <a:avLst/>
          </a:prstGeom>
          <a:noFill/>
        </p:spPr>
      </p:pic>
      <p:pic>
        <p:nvPicPr>
          <p:cNvPr id="1027" name="Picture 4" descr="MC900055181[1]"/>
          <p:cNvPicPr>
            <a:picLocks noChangeAspect="1" noChangeArrowheads="1"/>
          </p:cNvPicPr>
          <p:nvPr/>
        </p:nvPicPr>
        <p:blipFill>
          <a:blip r:embed="rId3" cstate="print"/>
          <a:srcRect/>
          <a:stretch>
            <a:fillRect/>
          </a:stretch>
        </p:blipFill>
        <p:spPr bwMode="auto">
          <a:xfrm>
            <a:off x="6019800" y="1752601"/>
            <a:ext cx="633412" cy="533400"/>
          </a:xfrm>
          <a:prstGeom prst="rect">
            <a:avLst/>
          </a:prstGeom>
          <a:noFill/>
        </p:spPr>
      </p:pic>
      <p:pic>
        <p:nvPicPr>
          <p:cNvPr id="1026" name="Picture 3" descr="MC900089674[1]"/>
          <p:cNvPicPr>
            <a:picLocks noChangeAspect="1" noChangeArrowheads="1"/>
          </p:cNvPicPr>
          <p:nvPr/>
        </p:nvPicPr>
        <p:blipFill>
          <a:blip r:embed="rId4" cstate="print"/>
          <a:srcRect/>
          <a:stretch>
            <a:fillRect/>
          </a:stretch>
        </p:blipFill>
        <p:spPr bwMode="auto">
          <a:xfrm>
            <a:off x="1828800" y="2362199"/>
            <a:ext cx="2209801" cy="2529291"/>
          </a:xfrm>
          <a:prstGeom prst="rect">
            <a:avLst/>
          </a:prstGeom>
          <a:noFill/>
        </p:spPr>
      </p:pic>
      <p:pic>
        <p:nvPicPr>
          <p:cNvPr id="9" name="Picture 2" descr="MC900054783[1]"/>
          <p:cNvPicPr>
            <a:picLocks noChangeAspect="1" noChangeArrowheads="1"/>
          </p:cNvPicPr>
          <p:nvPr/>
        </p:nvPicPr>
        <p:blipFill>
          <a:blip r:embed="rId5" cstate="print"/>
          <a:srcRect/>
          <a:stretch>
            <a:fillRect/>
          </a:stretch>
        </p:blipFill>
        <p:spPr bwMode="auto">
          <a:xfrm>
            <a:off x="5715000" y="2362200"/>
            <a:ext cx="1752600" cy="2435817"/>
          </a:xfrm>
          <a:prstGeom prst="rect">
            <a:avLst/>
          </a:prstGeom>
          <a:noFill/>
        </p:spPr>
      </p:pic>
      <p:sp>
        <p:nvSpPr>
          <p:cNvPr id="11" name="TextBox 10"/>
          <p:cNvSpPr txBox="1"/>
          <p:nvPr/>
        </p:nvSpPr>
        <p:spPr>
          <a:xfrm>
            <a:off x="1219200" y="4876800"/>
            <a:ext cx="3429000" cy="769441"/>
          </a:xfrm>
          <a:prstGeom prst="rect">
            <a:avLst/>
          </a:prstGeom>
          <a:noFill/>
        </p:spPr>
        <p:txBody>
          <a:bodyPr wrap="square" rtlCol="0">
            <a:spAutoFit/>
          </a:bodyPr>
          <a:lstStyle/>
          <a:p>
            <a:r>
              <a:rPr lang="en-US" sz="2200" dirty="0" smtClean="0"/>
              <a:t>+2% </a:t>
            </a:r>
            <a:r>
              <a:rPr lang="en-US" sz="2200" dirty="0" err="1" smtClean="0"/>
              <a:t>hypocampal</a:t>
            </a:r>
            <a:r>
              <a:rPr lang="en-US" sz="2200" dirty="0" smtClean="0"/>
              <a:t> volume</a:t>
            </a:r>
          </a:p>
          <a:p>
            <a:r>
              <a:rPr lang="en-US" sz="2200" dirty="0" smtClean="0"/>
              <a:t>Better spatial memory</a:t>
            </a:r>
            <a:endParaRPr lang="en-US" sz="2200" dirty="0"/>
          </a:p>
        </p:txBody>
      </p:sp>
      <p:sp>
        <p:nvSpPr>
          <p:cNvPr id="12" name="TextBox 11"/>
          <p:cNvSpPr txBox="1"/>
          <p:nvPr/>
        </p:nvSpPr>
        <p:spPr>
          <a:xfrm>
            <a:off x="4724400" y="4876800"/>
            <a:ext cx="3733800" cy="769441"/>
          </a:xfrm>
          <a:prstGeom prst="rect">
            <a:avLst/>
          </a:prstGeom>
          <a:noFill/>
        </p:spPr>
        <p:txBody>
          <a:bodyPr wrap="square" rtlCol="0">
            <a:spAutoFit/>
          </a:bodyPr>
          <a:lstStyle/>
          <a:p>
            <a:r>
              <a:rPr lang="en-US" sz="2200" dirty="0" smtClean="0"/>
              <a:t>-1.4% </a:t>
            </a:r>
            <a:r>
              <a:rPr lang="en-US" sz="2200" dirty="0" err="1" smtClean="0"/>
              <a:t>hypocampal</a:t>
            </a:r>
            <a:r>
              <a:rPr lang="en-US" sz="2200" dirty="0" smtClean="0"/>
              <a:t> volume</a:t>
            </a:r>
          </a:p>
          <a:p>
            <a:r>
              <a:rPr lang="en-US" sz="2200" dirty="0" smtClean="0"/>
              <a:t>(normal age-related decrease)</a:t>
            </a:r>
          </a:p>
        </p:txBody>
      </p:sp>
      <p:sp>
        <p:nvSpPr>
          <p:cNvPr id="13" name="TextBox 12"/>
          <p:cNvSpPr txBox="1"/>
          <p:nvPr/>
        </p:nvSpPr>
        <p:spPr>
          <a:xfrm>
            <a:off x="228600" y="6412468"/>
            <a:ext cx="3352800" cy="369332"/>
          </a:xfrm>
          <a:prstGeom prst="rect">
            <a:avLst/>
          </a:prstGeom>
          <a:noFill/>
        </p:spPr>
        <p:txBody>
          <a:bodyPr wrap="square" rtlCol="0">
            <a:spAutoFit/>
          </a:bodyPr>
          <a:lstStyle/>
          <a:p>
            <a:r>
              <a:rPr lang="en-US" dirty="0" smtClean="0"/>
              <a:t>(</a:t>
            </a:r>
            <a:r>
              <a:rPr lang="en-US" dirty="0" err="1" smtClean="0"/>
              <a:t>Erikkson</a:t>
            </a:r>
            <a:r>
              <a:rPr lang="en-US" dirty="0" smtClean="0"/>
              <a:t> et al., 2010)</a:t>
            </a:r>
            <a:endParaRPr lang="en-US" dirty="0"/>
          </a:p>
        </p:txBody>
      </p:sp>
      <p:sp>
        <p:nvSpPr>
          <p:cNvPr id="14" name="32-Point Star 13"/>
          <p:cNvSpPr/>
          <p:nvPr/>
        </p:nvSpPr>
        <p:spPr>
          <a:xfrm rot="20628528">
            <a:off x="-526345" y="824374"/>
            <a:ext cx="3200400" cy="2590800"/>
          </a:xfrm>
          <a:prstGeom prst="star3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Reverses </a:t>
            </a:r>
          </a:p>
          <a:p>
            <a:pPr algn="ctr"/>
            <a:r>
              <a:rPr lang="en-US" dirty="0" smtClean="0"/>
              <a:t>1-2 YEARS </a:t>
            </a:r>
          </a:p>
          <a:p>
            <a:pPr algn="ctr"/>
            <a:r>
              <a:rPr lang="en-US" dirty="0" smtClean="0"/>
              <a:t>of age-related volume loss</a:t>
            </a:r>
          </a:p>
          <a:p>
            <a:pPr algn="ct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1143000"/>
          </a:xfrm>
        </p:spPr>
        <p:txBody>
          <a:bodyPr>
            <a:normAutofit fontScale="90000"/>
          </a:bodyPr>
          <a:lstStyle/>
          <a:p>
            <a:r>
              <a:rPr lang="en-US" sz="4000" dirty="0"/>
              <a:t>Physical Activity Also Pays Immediate “Dividends” on Cognitive </a:t>
            </a:r>
            <a:r>
              <a:rPr lang="en-US" sz="4000" dirty="0" smtClean="0"/>
              <a:t>Performance</a:t>
            </a:r>
            <a:endParaRPr lang="en-US" dirty="0"/>
          </a:p>
        </p:txBody>
      </p:sp>
      <p:sp>
        <p:nvSpPr>
          <p:cNvPr id="3" name="Content Placeholder 2"/>
          <p:cNvSpPr>
            <a:spLocks noGrp="1"/>
          </p:cNvSpPr>
          <p:nvPr>
            <p:ph idx="1"/>
          </p:nvPr>
        </p:nvSpPr>
        <p:spPr>
          <a:xfrm>
            <a:off x="3048000" y="4953000"/>
            <a:ext cx="5029200" cy="1524000"/>
          </a:xfrm>
        </p:spPr>
        <p:txBody>
          <a:bodyPr>
            <a:normAutofit/>
          </a:bodyPr>
          <a:lstStyle/>
          <a:p>
            <a:pPr marL="0" lvl="0" indent="0">
              <a:buNone/>
            </a:pPr>
            <a:r>
              <a:rPr lang="en-US" sz="1800" dirty="0" smtClean="0"/>
              <a:t>Students performed better on standardized tests after a </a:t>
            </a:r>
            <a:r>
              <a:rPr lang="en-US" sz="1800" dirty="0"/>
              <a:t>rigorous physical education course called </a:t>
            </a:r>
            <a:r>
              <a:rPr lang="en-US" sz="1800" dirty="0" smtClean="0"/>
              <a:t>PE4life was implemented. </a:t>
            </a:r>
            <a:endParaRPr lang="en-US" sz="1800" dirty="0"/>
          </a:p>
        </p:txBody>
      </p:sp>
      <p:pic>
        <p:nvPicPr>
          <p:cNvPr id="2052" name="Picture 4" descr="C:\Users\cobrien\AppData\Local\Microsoft\Windows\Temporary Internet Files\Content.IE5\4AQ3AL6L\MP90042760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656834"/>
            <a:ext cx="2009313" cy="2025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5800" y="1563469"/>
            <a:ext cx="4800600" cy="646331"/>
          </a:xfrm>
          <a:prstGeom prst="rect">
            <a:avLst/>
          </a:prstGeom>
          <a:noFill/>
        </p:spPr>
        <p:txBody>
          <a:bodyPr wrap="square" rtlCol="0">
            <a:spAutoFit/>
          </a:bodyPr>
          <a:lstStyle/>
          <a:p>
            <a:pPr algn="r"/>
            <a:r>
              <a:rPr lang="en-US" dirty="0" smtClean="0"/>
              <a:t>Active rats appear to be mentally sharper than sedentary rats.</a:t>
            </a:r>
            <a:endParaRPr lang="en-US" dirty="0"/>
          </a:p>
        </p:txBody>
      </p:sp>
      <p:pic>
        <p:nvPicPr>
          <p:cNvPr id="2053" name="Picture 5" descr="C:\Users\cobrien\AppData\Local\Microsoft\Windows\Temporary Internet Files\Content.IE5\QOA3JDPW\MP90040889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103" y="5048250"/>
            <a:ext cx="2649196" cy="1771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62899" y="2533471"/>
            <a:ext cx="2819400" cy="1200329"/>
          </a:xfrm>
          <a:prstGeom prst="rect">
            <a:avLst/>
          </a:prstGeom>
          <a:noFill/>
        </p:spPr>
        <p:txBody>
          <a:bodyPr wrap="square" rtlCol="0">
            <a:spAutoFit/>
          </a:bodyPr>
          <a:lstStyle/>
          <a:p>
            <a:pPr lvl="0" algn="r"/>
            <a:r>
              <a:rPr lang="en-US" dirty="0"/>
              <a:t>Humans perform better on tests of attention and memory following periods of physical exertion</a:t>
            </a:r>
            <a:r>
              <a:rPr lang="en-US" dirty="0" smtClean="0"/>
              <a:t>.</a:t>
            </a:r>
            <a:endParaRPr lang="en-US" dirty="0"/>
          </a:p>
        </p:txBody>
      </p:sp>
      <p:pic>
        <p:nvPicPr>
          <p:cNvPr id="2054" name="Picture 6" descr="C:\Users\cobrien\AppData\Local\Microsoft\Windows\Temporary Internet Files\Content.IE5\SKDCGRE8\MP90042218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6500" y="2608863"/>
            <a:ext cx="1525402" cy="228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4966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91600" cy="1630362"/>
          </a:xfrm>
        </p:spPr>
        <p:txBody>
          <a:bodyPr>
            <a:normAutofit/>
          </a:bodyPr>
          <a:lstStyle/>
          <a:p>
            <a:r>
              <a:rPr lang="en-US" dirty="0" smtClean="0"/>
              <a:t>How much Physical Activity </a:t>
            </a:r>
            <a:br>
              <a:rPr lang="en-US" dirty="0" smtClean="0"/>
            </a:br>
            <a:r>
              <a:rPr lang="en-US" dirty="0" smtClean="0"/>
              <a:t>do we need?</a:t>
            </a:r>
            <a:endParaRPr lang="en-US" sz="3600" dirty="0"/>
          </a:p>
        </p:txBody>
      </p:sp>
      <p:sp>
        <p:nvSpPr>
          <p:cNvPr id="3" name="Content Placeholder 2"/>
          <p:cNvSpPr>
            <a:spLocks noGrp="1"/>
          </p:cNvSpPr>
          <p:nvPr>
            <p:ph idx="1"/>
          </p:nvPr>
        </p:nvSpPr>
        <p:spPr>
          <a:xfrm>
            <a:off x="381000" y="1905000"/>
            <a:ext cx="5867400" cy="3810000"/>
          </a:xfrm>
        </p:spPr>
        <p:txBody>
          <a:bodyPr>
            <a:normAutofit/>
          </a:bodyPr>
          <a:lstStyle/>
          <a:p>
            <a:r>
              <a:rPr lang="en-US" sz="2400" dirty="0" smtClean="0"/>
              <a:t>Be active </a:t>
            </a:r>
            <a:r>
              <a:rPr lang="en-US" sz="2400" dirty="0"/>
              <a:t>a</a:t>
            </a:r>
            <a:r>
              <a:rPr lang="en-US" sz="2400" dirty="0" smtClean="0"/>
              <a:t>t </a:t>
            </a:r>
            <a:r>
              <a:rPr lang="en-US" sz="2400" dirty="0"/>
              <a:t>l</a:t>
            </a:r>
            <a:r>
              <a:rPr lang="en-US" sz="2400" dirty="0" smtClean="0"/>
              <a:t>east 2-3 X’s/week</a:t>
            </a:r>
          </a:p>
          <a:p>
            <a:pPr lvl="1">
              <a:buFont typeface="Courier New"/>
              <a:buChar char="o"/>
            </a:pPr>
            <a:r>
              <a:rPr lang="en-US" sz="2400" dirty="0" smtClean="0"/>
              <a:t>2 times/week in mid-life = 60% less AD</a:t>
            </a:r>
          </a:p>
          <a:p>
            <a:pPr lvl="1">
              <a:buFont typeface="Courier New"/>
              <a:buChar char="o"/>
            </a:pPr>
            <a:r>
              <a:rPr lang="en-US" sz="2400" dirty="0" smtClean="0"/>
              <a:t>3 or more times/week in later life = </a:t>
            </a:r>
          </a:p>
          <a:p>
            <a:pPr lvl="1">
              <a:buNone/>
            </a:pPr>
            <a:r>
              <a:rPr lang="en-US" sz="2400" dirty="0" smtClean="0"/>
              <a:t>	32% less dementia after 6 years</a:t>
            </a:r>
          </a:p>
          <a:p>
            <a:r>
              <a:rPr lang="en-US" sz="2400" dirty="0" smtClean="0"/>
              <a:t>The more the better</a:t>
            </a:r>
          </a:p>
          <a:p>
            <a:r>
              <a:rPr lang="en-US" sz="2400" dirty="0" smtClean="0"/>
              <a:t>Every little bit counts</a:t>
            </a:r>
          </a:p>
          <a:p>
            <a:pPr lvl="1">
              <a:buFont typeface="Courier New"/>
              <a:buChar char="o"/>
            </a:pPr>
            <a:r>
              <a:rPr lang="en-US" sz="2400" dirty="0" smtClean="0"/>
              <a:t>90 minutes of brisk walking/week</a:t>
            </a:r>
          </a:p>
          <a:p>
            <a:pPr lvl="1">
              <a:buFont typeface="Courier New"/>
              <a:buChar char="o"/>
            </a:pPr>
            <a:r>
              <a:rPr lang="en-US" sz="2400" dirty="0" smtClean="0"/>
              <a:t>6-9 miles/week </a:t>
            </a:r>
            <a:endParaRPr lang="en-US" dirty="0" smtClean="0"/>
          </a:p>
        </p:txBody>
      </p:sp>
      <p:pic>
        <p:nvPicPr>
          <p:cNvPr id="5" name="Picture 3"/>
          <p:cNvPicPr>
            <a:picLocks noChangeAspect="1" noChangeArrowheads="1"/>
          </p:cNvPicPr>
          <p:nvPr/>
        </p:nvPicPr>
        <p:blipFill>
          <a:blip r:embed="rId3" cstate="print"/>
          <a:srcRect/>
          <a:stretch>
            <a:fillRect/>
          </a:stretch>
        </p:blipFill>
        <p:spPr bwMode="auto">
          <a:xfrm>
            <a:off x="6172200" y="1981200"/>
            <a:ext cx="2252112" cy="336237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83880" cy="1051560"/>
          </a:xfrm>
        </p:spPr>
        <p:txBody>
          <a:bodyPr>
            <a:normAutofit fontScale="90000"/>
          </a:bodyPr>
          <a:lstStyle/>
          <a:p>
            <a:pPr algn="ctr"/>
            <a:r>
              <a:rPr lang="en-US" b="1" dirty="0" smtClean="0">
                <a:solidFill>
                  <a:schemeClr val="tx1"/>
                </a:solidFill>
              </a:rPr>
              <a:t>Increasing physical activity: </a:t>
            </a:r>
            <a:r>
              <a:rPr lang="en-US" dirty="0" smtClean="0">
                <a:solidFill>
                  <a:schemeClr val="tx1"/>
                </a:solidFill>
              </a:rPr>
              <a:t/>
            </a:r>
            <a:br>
              <a:rPr lang="en-US" dirty="0" smtClean="0">
                <a:solidFill>
                  <a:schemeClr val="tx1"/>
                </a:solidFill>
              </a:rPr>
            </a:br>
            <a:r>
              <a:rPr lang="en-US" b="0" dirty="0" smtClean="0">
                <a:solidFill>
                  <a:schemeClr val="tx1"/>
                </a:solidFill>
              </a:rPr>
              <a:t>The FITT Principle</a:t>
            </a:r>
            <a:endParaRPr lang="en-US" b="0"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36695691"/>
              </p:ext>
            </p:extLst>
          </p:nvPr>
        </p:nvGraphicFramePr>
        <p:xfrm>
          <a:off x="381000" y="1447800"/>
          <a:ext cx="8305800" cy="461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p:cNvPicPr>
            <a:picLocks noChangeAspect="1" noChangeArrowheads="1"/>
          </p:cNvPicPr>
          <p:nvPr/>
        </p:nvPicPr>
        <p:blipFill>
          <a:blip r:embed="rId8" cstate="print"/>
          <a:srcRect/>
          <a:stretch>
            <a:fillRect/>
          </a:stretch>
        </p:blipFill>
        <p:spPr bwMode="auto">
          <a:xfrm>
            <a:off x="609600" y="2514600"/>
            <a:ext cx="1143000" cy="2743200"/>
          </a:xfrm>
          <a:prstGeom prst="rect">
            <a:avLst/>
          </a:prstGeom>
          <a:noFill/>
          <a:ln w="9525">
            <a:noFill/>
            <a:miter lim="800000"/>
            <a:headEnd/>
            <a:tailEnd/>
          </a:ln>
          <a:effectLst/>
        </p:spPr>
      </p:pic>
      <p:pic>
        <p:nvPicPr>
          <p:cNvPr id="7" name="Picture 2"/>
          <p:cNvPicPr>
            <a:picLocks noChangeAspect="1" noChangeArrowheads="1"/>
          </p:cNvPicPr>
          <p:nvPr/>
        </p:nvPicPr>
        <p:blipFill>
          <a:blip r:embed="rId9" cstate="print"/>
          <a:srcRect/>
          <a:stretch>
            <a:fillRect/>
          </a:stretch>
        </p:blipFill>
        <p:spPr bwMode="auto">
          <a:xfrm>
            <a:off x="6781800" y="3657600"/>
            <a:ext cx="1676400" cy="16764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solidFill>
                  <a:srgbClr val="000000"/>
                </a:solidFill>
              </a:rPr>
              <a:t>Types of Physical Activity</a:t>
            </a:r>
            <a:endParaRPr lang="en-US" dirty="0">
              <a:solidFill>
                <a:srgbClr val="000000"/>
              </a:solidFill>
            </a:endParaRPr>
          </a:p>
        </p:txBody>
      </p:sp>
      <p:sp>
        <p:nvSpPr>
          <p:cNvPr id="3" name="Content Placeholder 2"/>
          <p:cNvSpPr>
            <a:spLocks noGrp="1"/>
          </p:cNvSpPr>
          <p:nvPr>
            <p:ph idx="1"/>
          </p:nvPr>
        </p:nvSpPr>
        <p:spPr>
          <a:xfrm>
            <a:off x="838200" y="1066800"/>
            <a:ext cx="7924800" cy="5562600"/>
          </a:xfrm>
        </p:spPr>
        <p:txBody>
          <a:bodyPr>
            <a:normAutofit lnSpcReduction="10000"/>
          </a:bodyPr>
          <a:lstStyle/>
          <a:p>
            <a:pPr lvl="2"/>
            <a:r>
              <a:rPr lang="en-US" dirty="0">
                <a:solidFill>
                  <a:schemeClr val="accent6"/>
                </a:solidFill>
              </a:rPr>
              <a:t>Endurance</a:t>
            </a:r>
          </a:p>
          <a:p>
            <a:pPr lvl="3"/>
            <a:r>
              <a:rPr lang="en-US" dirty="0"/>
              <a:t>Biking, stairs, dancing, jogging, machines, playing sports, brisk walking, swimming, yard </a:t>
            </a:r>
            <a:r>
              <a:rPr lang="en-US" dirty="0" smtClean="0"/>
              <a:t>work</a:t>
            </a:r>
          </a:p>
          <a:p>
            <a:pPr lvl="3"/>
            <a:endParaRPr lang="en-US" dirty="0"/>
          </a:p>
          <a:p>
            <a:pPr lvl="2"/>
            <a:r>
              <a:rPr lang="en-US" dirty="0">
                <a:solidFill>
                  <a:srgbClr val="F79646"/>
                </a:solidFill>
              </a:rPr>
              <a:t>Balance</a:t>
            </a:r>
            <a:endParaRPr lang="en-US" dirty="0" smtClean="0">
              <a:solidFill>
                <a:srgbClr val="F79646"/>
              </a:solidFill>
            </a:endParaRPr>
          </a:p>
          <a:p>
            <a:pPr lvl="3"/>
            <a:r>
              <a:rPr lang="en-US" dirty="0" smtClean="0"/>
              <a:t>Stand </a:t>
            </a:r>
            <a:r>
              <a:rPr lang="en-US" dirty="0"/>
              <a:t>on one foot, heel-to-toe walk, tai </a:t>
            </a:r>
            <a:r>
              <a:rPr lang="en-US" dirty="0" smtClean="0"/>
              <a:t>chi, </a:t>
            </a:r>
            <a:r>
              <a:rPr lang="en-US" i="1" dirty="0" smtClean="0"/>
              <a:t>yoga</a:t>
            </a:r>
          </a:p>
          <a:p>
            <a:pPr marL="1371600" lvl="3" indent="0">
              <a:buNone/>
            </a:pPr>
            <a:endParaRPr lang="en-US" dirty="0"/>
          </a:p>
          <a:p>
            <a:pPr lvl="2"/>
            <a:r>
              <a:rPr lang="en-US" dirty="0">
                <a:solidFill>
                  <a:srgbClr val="F79646"/>
                </a:solidFill>
              </a:rPr>
              <a:t>Strength</a:t>
            </a:r>
          </a:p>
          <a:p>
            <a:pPr lvl="3"/>
            <a:r>
              <a:rPr lang="en-US" dirty="0"/>
              <a:t>Upper body: arm curl, arm raises, resistance bands, chair dip, wall </a:t>
            </a:r>
            <a:r>
              <a:rPr lang="en-US" dirty="0" smtClean="0"/>
              <a:t>push-up</a:t>
            </a:r>
          </a:p>
          <a:p>
            <a:pPr lvl="3"/>
            <a:r>
              <a:rPr lang="en-US" dirty="0"/>
              <a:t>Lower body: chair stand, toe stand, knee curl, leg </a:t>
            </a:r>
            <a:r>
              <a:rPr lang="en-US" dirty="0" smtClean="0"/>
              <a:t>raises</a:t>
            </a:r>
          </a:p>
          <a:p>
            <a:pPr lvl="3"/>
            <a:endParaRPr lang="en-US" dirty="0"/>
          </a:p>
          <a:p>
            <a:pPr lvl="2"/>
            <a:r>
              <a:rPr lang="en-US" dirty="0">
                <a:solidFill>
                  <a:srgbClr val="F79646"/>
                </a:solidFill>
              </a:rPr>
              <a:t>Flexibility</a:t>
            </a:r>
          </a:p>
          <a:p>
            <a:pPr lvl="3"/>
            <a:r>
              <a:rPr lang="en-US" dirty="0"/>
              <a:t>Full </a:t>
            </a:r>
            <a:r>
              <a:rPr lang="en-US" dirty="0" smtClean="0"/>
              <a:t>body: arms, neck, shoulder, back, legs,</a:t>
            </a:r>
          </a:p>
          <a:p>
            <a:pPr lvl="3">
              <a:buNone/>
            </a:pPr>
            <a:r>
              <a:rPr lang="en-US" dirty="0" smtClean="0"/>
              <a:t>     calves, chest</a:t>
            </a:r>
            <a:endParaRPr lang="en-US" dirty="0"/>
          </a:p>
        </p:txBody>
      </p:sp>
      <p:pic>
        <p:nvPicPr>
          <p:cNvPr id="5" name="Picture 3"/>
          <p:cNvPicPr>
            <a:picLocks noChangeAspect="1" noChangeArrowheads="1"/>
          </p:cNvPicPr>
          <p:nvPr/>
        </p:nvPicPr>
        <p:blipFill>
          <a:blip r:embed="rId3" cstate="print"/>
          <a:srcRect/>
          <a:stretch>
            <a:fillRect/>
          </a:stretch>
        </p:blipFill>
        <p:spPr bwMode="auto">
          <a:xfrm>
            <a:off x="268064" y="906826"/>
            <a:ext cx="1332136" cy="998174"/>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304800" y="3971319"/>
            <a:ext cx="1408336" cy="1134081"/>
          </a:xfrm>
          <a:prstGeom prst="rect">
            <a:avLst/>
          </a:prstGeom>
          <a:noFill/>
          <a:ln w="9525">
            <a:noFill/>
            <a:miter lim="800000"/>
            <a:headEnd/>
            <a:tailEnd/>
          </a:ln>
          <a:effectLst/>
        </p:spPr>
      </p:pic>
      <p:pic>
        <p:nvPicPr>
          <p:cNvPr id="7" name="Picture 4"/>
          <p:cNvPicPr>
            <a:picLocks noChangeAspect="1" noChangeArrowheads="1"/>
          </p:cNvPicPr>
          <p:nvPr/>
        </p:nvPicPr>
        <p:blipFill>
          <a:blip r:embed="rId5" cstate="print"/>
          <a:srcRect/>
          <a:stretch>
            <a:fillRect/>
          </a:stretch>
        </p:blipFill>
        <p:spPr bwMode="auto">
          <a:xfrm>
            <a:off x="304800" y="5266267"/>
            <a:ext cx="1266825" cy="1286933"/>
          </a:xfrm>
          <a:prstGeom prst="rect">
            <a:avLst/>
          </a:prstGeom>
          <a:noFill/>
          <a:ln w="9525">
            <a:noFill/>
            <a:miter lim="800000"/>
            <a:headEnd/>
            <a:tailEnd/>
          </a:ln>
          <a:effectLst/>
        </p:spPr>
      </p:pic>
      <p:pic>
        <p:nvPicPr>
          <p:cNvPr id="5124" name="Picture 4"/>
          <p:cNvPicPr>
            <a:picLocks noChangeAspect="1" noChangeArrowheads="1"/>
          </p:cNvPicPr>
          <p:nvPr/>
        </p:nvPicPr>
        <p:blipFill>
          <a:blip r:embed="rId6" cstate="print"/>
          <a:srcRect/>
          <a:stretch>
            <a:fillRect/>
          </a:stretch>
        </p:blipFill>
        <p:spPr bwMode="auto">
          <a:xfrm>
            <a:off x="457200" y="2092411"/>
            <a:ext cx="904875" cy="1565189"/>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1310640"/>
          </a:xfrm>
          <a:noFill/>
          <a:effectLst>
            <a:outerShdw blurRad="63500" sx="102000" sy="102000" algn="ctr" rotWithShape="0">
              <a:prstClr val="black">
                <a:alpha val="40000"/>
              </a:prstClr>
            </a:outerShdw>
          </a:effectLst>
        </p:spPr>
        <p:txBody>
          <a:bodyPr anchor="ctr">
            <a:normAutofit/>
          </a:bodyPr>
          <a:lstStyle/>
          <a:p>
            <a:pPr algn="ctr"/>
            <a:r>
              <a:rPr lang="en-US" sz="4000" dirty="0" smtClean="0"/>
              <a:t>Making the most out of our </a:t>
            </a:r>
            <a:br>
              <a:rPr lang="en-US" sz="4000" dirty="0" smtClean="0"/>
            </a:br>
            <a:r>
              <a:rPr lang="en-US" sz="4000" dirty="0" smtClean="0"/>
              <a:t>daily activities</a:t>
            </a:r>
            <a:endParaRPr lang="en-US" sz="4000" dirty="0"/>
          </a:p>
        </p:txBody>
      </p:sp>
      <p:sp>
        <p:nvSpPr>
          <p:cNvPr id="3" name="Content Placeholder 2"/>
          <p:cNvSpPr>
            <a:spLocks noGrp="1"/>
          </p:cNvSpPr>
          <p:nvPr>
            <p:ph idx="1"/>
          </p:nvPr>
        </p:nvSpPr>
        <p:spPr>
          <a:xfrm>
            <a:off x="502920" y="1905000"/>
            <a:ext cx="8183880" cy="4645152"/>
          </a:xfrm>
        </p:spPr>
        <p:txBody>
          <a:bodyPr>
            <a:normAutofit/>
          </a:bodyPr>
          <a:lstStyle/>
          <a:p>
            <a:pPr marL="0" indent="0">
              <a:buClr>
                <a:schemeClr val="accent6">
                  <a:lumMod val="75000"/>
                </a:schemeClr>
              </a:buClr>
              <a:buNone/>
            </a:pPr>
            <a:r>
              <a:rPr lang="en-US" sz="2400" dirty="0" smtClean="0"/>
              <a:t>What are some ways you can (or already do) add physical activity into your daily life?</a:t>
            </a:r>
          </a:p>
          <a:p>
            <a:pPr>
              <a:buClr>
                <a:schemeClr val="accent6">
                  <a:lumMod val="75000"/>
                </a:schemeClr>
              </a:buClr>
            </a:pPr>
            <a:r>
              <a:rPr lang="en-US" sz="2400" dirty="0" smtClean="0"/>
              <a:t>Park far away</a:t>
            </a:r>
          </a:p>
          <a:p>
            <a:pPr>
              <a:buClr>
                <a:schemeClr val="accent6">
                  <a:lumMod val="75000"/>
                </a:schemeClr>
              </a:buClr>
            </a:pPr>
            <a:r>
              <a:rPr lang="en-US" sz="2400" dirty="0" smtClean="0"/>
              <a:t>Walk part of the way to your destination</a:t>
            </a:r>
          </a:p>
          <a:p>
            <a:pPr>
              <a:buClr>
                <a:schemeClr val="accent6">
                  <a:lumMod val="75000"/>
                </a:schemeClr>
              </a:buClr>
            </a:pPr>
            <a:r>
              <a:rPr lang="en-US" sz="2400" dirty="0" smtClean="0"/>
              <a:t>Do an extra lap at the grocery store</a:t>
            </a:r>
          </a:p>
          <a:p>
            <a:pPr>
              <a:buClr>
                <a:schemeClr val="accent6">
                  <a:lumMod val="75000"/>
                </a:schemeClr>
              </a:buClr>
            </a:pPr>
            <a:r>
              <a:rPr lang="en-US" sz="2400" dirty="0" smtClean="0"/>
              <a:t>Take the stairs instead of the elevator</a:t>
            </a:r>
          </a:p>
          <a:p>
            <a:pPr>
              <a:buClr>
                <a:schemeClr val="accent6">
                  <a:lumMod val="75000"/>
                </a:schemeClr>
              </a:buClr>
            </a:pPr>
            <a:r>
              <a:rPr lang="en-US" sz="2400" dirty="0" smtClean="0"/>
              <a:t>Plan a walking date instead of a lunch</a:t>
            </a:r>
          </a:p>
          <a:p>
            <a:pPr>
              <a:buClr>
                <a:schemeClr val="accent6">
                  <a:lumMod val="75000"/>
                </a:schemeClr>
              </a:buClr>
              <a:buNone/>
            </a:pPr>
            <a:r>
              <a:rPr lang="en-US" sz="2400" dirty="0" smtClean="0"/>
              <a:t>	date</a:t>
            </a:r>
          </a:p>
          <a:p>
            <a:pPr>
              <a:buClr>
                <a:schemeClr val="accent6">
                  <a:lumMod val="75000"/>
                </a:schemeClr>
              </a:buClr>
            </a:pPr>
            <a:r>
              <a:rPr lang="en-US" sz="2400" dirty="0" smtClean="0"/>
              <a:t>Wear comfortable shoes</a:t>
            </a:r>
          </a:p>
          <a:p>
            <a:pPr>
              <a:buClr>
                <a:schemeClr val="accent6">
                  <a:lumMod val="75000"/>
                </a:schemeClr>
              </a:buClr>
            </a:pPr>
            <a:r>
              <a:rPr lang="en-US" sz="2400" dirty="0" smtClean="0"/>
              <a:t>Wear a pedometer</a:t>
            </a:r>
          </a:p>
        </p:txBody>
      </p:sp>
      <p:pic>
        <p:nvPicPr>
          <p:cNvPr id="5" name="Picture 2"/>
          <p:cNvPicPr>
            <a:picLocks noChangeAspect="1" noChangeArrowheads="1"/>
          </p:cNvPicPr>
          <p:nvPr/>
        </p:nvPicPr>
        <p:blipFill>
          <a:blip r:embed="rId3" cstate="print"/>
          <a:srcRect/>
          <a:stretch>
            <a:fillRect/>
          </a:stretch>
        </p:blipFill>
        <p:spPr bwMode="auto">
          <a:xfrm>
            <a:off x="6477000" y="3124200"/>
            <a:ext cx="1828800" cy="2477589"/>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Standing</a:t>
            </a:r>
            <a:endParaRPr lang="en-US" dirty="0"/>
          </a:p>
        </p:txBody>
      </p:sp>
      <p:pic>
        <p:nvPicPr>
          <p:cNvPr id="6" name="Content Placeholder 5" descr="Older Woman On Phone Standing.jpg"/>
          <p:cNvPicPr>
            <a:picLocks noGrp="1" noChangeAspect="1"/>
          </p:cNvPicPr>
          <p:nvPr>
            <p:ph idx="1"/>
          </p:nvPr>
        </p:nvPicPr>
        <p:blipFill>
          <a:blip r:embed="rId3" cstate="print"/>
          <a:srcRect l="-8137" r="-8137"/>
          <a:stretch>
            <a:fillRect/>
          </a:stretch>
        </p:blipFill>
        <p:spPr>
          <a:xfrm>
            <a:off x="3352800" y="533400"/>
            <a:ext cx="4751279" cy="5440363"/>
          </a:xfrm>
        </p:spPr>
      </p:pic>
      <p:sp>
        <p:nvSpPr>
          <p:cNvPr id="5" name="Text Placeholder 4"/>
          <p:cNvSpPr>
            <a:spLocks noGrp="1"/>
          </p:cNvSpPr>
          <p:nvPr>
            <p:ph type="body" sz="half" idx="2"/>
          </p:nvPr>
        </p:nvSpPr>
        <p:spPr/>
        <p:txBody>
          <a:bodyPr>
            <a:normAutofit/>
          </a:bodyPr>
          <a:lstStyle/>
          <a:p>
            <a:r>
              <a:rPr lang="en-US" sz="1800" dirty="0" smtClean="0"/>
              <a:t>Sitting is the new smoking</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Outline</a:t>
            </a:r>
            <a:endParaRPr lang="en-US" dirty="0"/>
          </a:p>
        </p:txBody>
      </p:sp>
      <p:sp>
        <p:nvSpPr>
          <p:cNvPr id="3" name="Content Placeholder 2"/>
          <p:cNvSpPr>
            <a:spLocks noGrp="1"/>
          </p:cNvSpPr>
          <p:nvPr>
            <p:ph idx="1"/>
          </p:nvPr>
        </p:nvSpPr>
        <p:spPr>
          <a:xfrm>
            <a:off x="990600" y="1600200"/>
            <a:ext cx="6705600" cy="4525963"/>
          </a:xfrm>
        </p:spPr>
        <p:txBody>
          <a:bodyPr>
            <a:normAutofit/>
          </a:bodyPr>
          <a:lstStyle/>
          <a:p>
            <a:pPr marL="514350" indent="-514350">
              <a:lnSpc>
                <a:spcPct val="150000"/>
              </a:lnSpc>
              <a:buFont typeface="+mj-lt"/>
              <a:buAutoNum type="arabicPeriod"/>
            </a:pPr>
            <a:r>
              <a:rPr lang="en-US" dirty="0" smtClean="0"/>
              <a:t>Check-in and review</a:t>
            </a:r>
          </a:p>
          <a:p>
            <a:pPr marL="514350" indent="-514350">
              <a:lnSpc>
                <a:spcPct val="150000"/>
              </a:lnSpc>
              <a:buFont typeface="+mj-lt"/>
              <a:buAutoNum type="arabicPeriod"/>
            </a:pPr>
            <a:r>
              <a:rPr lang="en-US" dirty="0" smtClean="0"/>
              <a:t>Benefits of physical </a:t>
            </a:r>
            <a:r>
              <a:rPr lang="en-US" dirty="0"/>
              <a:t>a</a:t>
            </a:r>
            <a:r>
              <a:rPr lang="en-US" dirty="0" smtClean="0"/>
              <a:t>ctivity</a:t>
            </a:r>
          </a:p>
          <a:p>
            <a:pPr marL="514350" indent="-514350">
              <a:lnSpc>
                <a:spcPct val="150000"/>
              </a:lnSpc>
              <a:buFont typeface="+mj-lt"/>
              <a:buAutoNum type="arabicPeriod"/>
            </a:pPr>
            <a:r>
              <a:rPr lang="en-US" dirty="0" smtClean="0"/>
              <a:t>Memory exercise</a:t>
            </a:r>
          </a:p>
          <a:p>
            <a:pPr marL="514350" indent="-514350">
              <a:lnSpc>
                <a:spcPct val="150000"/>
              </a:lnSpc>
              <a:buFont typeface="+mj-lt"/>
              <a:buAutoNum type="arabicPeriod"/>
            </a:pPr>
            <a:r>
              <a:rPr lang="en-US" dirty="0" smtClean="0"/>
              <a:t>Goal setting</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Strategy #2</a:t>
            </a:r>
            <a:endParaRPr lang="en-US" dirty="0"/>
          </a:p>
        </p:txBody>
      </p:sp>
      <p:sp>
        <p:nvSpPr>
          <p:cNvPr id="5" name="Content Placeholder 4"/>
          <p:cNvSpPr>
            <a:spLocks noGrp="1"/>
          </p:cNvSpPr>
          <p:nvPr>
            <p:ph sz="half" idx="2"/>
          </p:nvPr>
        </p:nvSpPr>
        <p:spPr>
          <a:xfrm>
            <a:off x="4495800" y="2438400"/>
            <a:ext cx="4343400" cy="3505200"/>
          </a:xfrm>
        </p:spPr>
        <p:txBody>
          <a:bodyPr/>
          <a:lstStyle/>
          <a:p>
            <a:pPr lvl="0">
              <a:defRPr/>
            </a:pPr>
            <a:r>
              <a:rPr lang="en-US" dirty="0" smtClean="0"/>
              <a:t>Take mental snapshots</a:t>
            </a:r>
          </a:p>
          <a:p>
            <a:pPr lvl="0">
              <a:defRPr/>
            </a:pPr>
            <a:endParaRPr lang="en-US" dirty="0" smtClean="0"/>
          </a:p>
          <a:p>
            <a:pPr lvl="0">
              <a:defRPr/>
            </a:pPr>
            <a:r>
              <a:rPr lang="en-US" dirty="0" smtClean="0"/>
              <a:t>Imagine the route you will drive or walk to get somewhere</a:t>
            </a:r>
          </a:p>
        </p:txBody>
      </p:sp>
      <p:sp>
        <p:nvSpPr>
          <p:cNvPr id="15" name="TextBox 14"/>
          <p:cNvSpPr txBox="1"/>
          <p:nvPr/>
        </p:nvSpPr>
        <p:spPr>
          <a:xfrm>
            <a:off x="304800" y="1295400"/>
            <a:ext cx="8382000" cy="646331"/>
          </a:xfrm>
          <a:prstGeom prst="rect">
            <a:avLst/>
          </a:prstGeom>
          <a:noFill/>
        </p:spPr>
        <p:txBody>
          <a:bodyPr wrap="square" rtlCol="0">
            <a:spAutoFit/>
          </a:bodyPr>
          <a:lstStyle/>
          <a:p>
            <a:pPr algn="ctr"/>
            <a:r>
              <a:rPr lang="en-US" sz="3600" dirty="0" smtClean="0"/>
              <a:t>Visualization</a:t>
            </a:r>
            <a:endParaRPr lang="en-US" sz="3600" dirty="0">
              <a:solidFill>
                <a:srgbClr val="F79646"/>
              </a:solidFill>
            </a:endParaRPr>
          </a:p>
        </p:txBody>
      </p:sp>
      <p:pic>
        <p:nvPicPr>
          <p:cNvPr id="7" name="Content Placeholder 6" descr="Visualization.jpg"/>
          <p:cNvPicPr>
            <a:picLocks noGrp="1" noChangeAspect="1"/>
          </p:cNvPicPr>
          <p:nvPr>
            <p:ph sz="half" idx="1"/>
          </p:nvPr>
        </p:nvPicPr>
        <p:blipFill>
          <a:blip r:embed="rId3" cstate="print"/>
          <a:srcRect t="-6034" b="-6034"/>
          <a:stretch>
            <a:fillRect/>
          </a:stretch>
        </p:blipFill>
        <p:spPr>
          <a:xfrm>
            <a:off x="381000" y="1951037"/>
            <a:ext cx="4038600" cy="4525963"/>
          </a:xfr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Memory Exercise</a:t>
            </a:r>
            <a:endParaRPr lang="en-US" dirty="0"/>
          </a:p>
        </p:txBody>
      </p:sp>
      <p:pic>
        <p:nvPicPr>
          <p:cNvPr id="7" name="Content Placeholder 6" descr="Imagine House.jpg"/>
          <p:cNvPicPr>
            <a:picLocks noGrp="1" noChangeAspect="1"/>
          </p:cNvPicPr>
          <p:nvPr>
            <p:ph sz="half" idx="1"/>
          </p:nvPr>
        </p:nvPicPr>
        <p:blipFill>
          <a:blip r:embed="rId3" cstate="print"/>
          <a:srcRect t="-208" b="-208"/>
          <a:stretch>
            <a:fillRect/>
          </a:stretch>
        </p:blipFill>
        <p:spPr>
          <a:xfrm>
            <a:off x="457200" y="1600200"/>
            <a:ext cx="5486400" cy="4953000"/>
          </a:xfrm>
        </p:spPr>
      </p:pic>
      <p:sp>
        <p:nvSpPr>
          <p:cNvPr id="8" name="TextBox 7"/>
          <p:cNvSpPr txBox="1"/>
          <p:nvPr/>
        </p:nvSpPr>
        <p:spPr>
          <a:xfrm>
            <a:off x="304800" y="877669"/>
            <a:ext cx="8382000" cy="646331"/>
          </a:xfrm>
          <a:prstGeom prst="rect">
            <a:avLst/>
          </a:prstGeom>
          <a:noFill/>
        </p:spPr>
        <p:txBody>
          <a:bodyPr wrap="square" rtlCol="0">
            <a:spAutoFit/>
          </a:bodyPr>
          <a:lstStyle/>
          <a:p>
            <a:pPr algn="ctr"/>
            <a:r>
              <a:rPr lang="en-US" sz="3600" dirty="0" smtClean="0"/>
              <a:t>Visualization: The Memory Palace</a:t>
            </a:r>
            <a:endParaRPr lang="en-US" sz="3600" dirty="0">
              <a:solidFill>
                <a:srgbClr val="F79646"/>
              </a:solidFill>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remember the list?</a:t>
            </a:r>
            <a:endParaRPr lang="en-US" dirty="0"/>
          </a:p>
        </p:txBody>
      </p:sp>
      <p:sp>
        <p:nvSpPr>
          <p:cNvPr id="3" name="Content Placeholder 2"/>
          <p:cNvSpPr>
            <a:spLocks noGrp="1"/>
          </p:cNvSpPr>
          <p:nvPr>
            <p:ph sz="half" idx="1"/>
          </p:nvPr>
        </p:nvSpPr>
        <p:spPr>
          <a:xfrm>
            <a:off x="457200" y="1417637"/>
            <a:ext cx="7620000" cy="4525963"/>
          </a:xfrm>
        </p:spPr>
        <p:txBody>
          <a:bodyPr>
            <a:normAutofit lnSpcReduction="10000"/>
          </a:bodyPr>
          <a:lstStyle/>
          <a:p>
            <a:pPr marL="0" indent="0">
              <a:buNone/>
            </a:pPr>
            <a:r>
              <a:rPr lang="en-US" dirty="0" smtClean="0"/>
              <a:t>Enter the items you remember below:</a:t>
            </a:r>
          </a:p>
          <a:p>
            <a:pPr marL="0" indent="0">
              <a:buNone/>
            </a:pPr>
            <a:r>
              <a:rPr lang="en-US" dirty="0"/>
              <a:t>_________________________________________</a:t>
            </a:r>
          </a:p>
          <a:p>
            <a:pPr marL="0" indent="0">
              <a:buNone/>
            </a:pPr>
            <a:r>
              <a:rPr lang="en-US" dirty="0" smtClean="0"/>
              <a:t>_________________________________________</a:t>
            </a:r>
            <a:endParaRPr lang="en-US" dirty="0"/>
          </a:p>
          <a:p>
            <a:pPr marL="0" indent="0">
              <a:buNone/>
            </a:pPr>
            <a:r>
              <a:rPr lang="en-US" dirty="0" smtClean="0"/>
              <a:t>_________________________________________</a:t>
            </a:r>
            <a:endParaRPr lang="en-US" dirty="0"/>
          </a:p>
          <a:p>
            <a:pPr marL="0" indent="0">
              <a:buNone/>
            </a:pPr>
            <a:r>
              <a:rPr lang="en-US" dirty="0" smtClean="0"/>
              <a:t>_________________________________________</a:t>
            </a:r>
          </a:p>
          <a:p>
            <a:pPr marL="0" indent="0">
              <a:buNone/>
            </a:pPr>
            <a:r>
              <a:rPr lang="en-US" dirty="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endParaRPr lang="en-US" dirty="0"/>
          </a:p>
        </p:txBody>
      </p:sp>
    </p:spTree>
    <p:extLst>
      <p:ext uri="{BB962C8B-B14F-4D97-AF65-F5344CB8AC3E}">
        <p14:creationId xmlns:p14="http://schemas.microsoft.com/office/powerpoint/2010/main" val="133011126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you remember everything?</a:t>
            </a:r>
            <a:endParaRPr lang="en-US" dirty="0"/>
          </a:p>
        </p:txBody>
      </p:sp>
      <p:sp>
        <p:nvSpPr>
          <p:cNvPr id="3" name="Content Placeholder 2"/>
          <p:cNvSpPr>
            <a:spLocks noGrp="1"/>
          </p:cNvSpPr>
          <p:nvPr>
            <p:ph sz="half" idx="1"/>
          </p:nvPr>
        </p:nvSpPr>
        <p:spPr>
          <a:xfrm>
            <a:off x="838200" y="1722437"/>
            <a:ext cx="7696200" cy="4525963"/>
          </a:xfrm>
        </p:spPr>
        <p:txBody>
          <a:bodyPr/>
          <a:lstStyle/>
          <a:p>
            <a:pPr lvl="0"/>
            <a:r>
              <a:rPr lang="en-US" dirty="0"/>
              <a:t>2 bunches of salad greens</a:t>
            </a:r>
          </a:p>
          <a:p>
            <a:pPr lvl="0"/>
            <a:r>
              <a:rPr lang="en-US" dirty="0"/>
              <a:t>1 quart of blueberries</a:t>
            </a:r>
          </a:p>
          <a:p>
            <a:pPr lvl="0"/>
            <a:r>
              <a:rPr lang="en-US" dirty="0"/>
              <a:t>1 pound of shelled English walnuts</a:t>
            </a:r>
          </a:p>
          <a:p>
            <a:pPr lvl="0"/>
            <a:r>
              <a:rPr lang="en-US" dirty="0"/>
              <a:t>2 pounds of fresh wild salmon</a:t>
            </a:r>
          </a:p>
          <a:p>
            <a:pPr lvl="0"/>
            <a:r>
              <a:rPr lang="en-US" dirty="0"/>
              <a:t>A quart of low-fat Greek yogurt</a:t>
            </a:r>
          </a:p>
          <a:p>
            <a:pPr lvl="0"/>
            <a:r>
              <a:rPr lang="en-US" dirty="0"/>
              <a:t>2 bars of dark chocolate</a:t>
            </a:r>
          </a:p>
          <a:p>
            <a:pPr lvl="0"/>
            <a:r>
              <a:rPr lang="en-US" dirty="0"/>
              <a:t>3 bottles of red </a:t>
            </a:r>
            <a:r>
              <a:rPr lang="en-US" dirty="0" smtClean="0"/>
              <a:t>wine</a:t>
            </a:r>
            <a:endParaRPr lang="en-US" dirty="0"/>
          </a:p>
        </p:txBody>
      </p:sp>
      <p:pic>
        <p:nvPicPr>
          <p:cNvPr id="3074" name="Picture 2" descr="C:\Users\cobrien\AppData\Local\Microsoft\Windows\Temporary Internet Files\Content.IE5\P65FO4AR\MC90044174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1242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cobrien\AppData\Local\Microsoft\Windows\Temporary Internet Files\Content.IE5\P65FO4AR\MC90044174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31242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cobrien\AppData\Local\Microsoft\Windows\Temporary Internet Files\Content.IE5\P65FO4AR\MC90044174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3528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cobrien\AppData\Local\Microsoft\Windows\Temporary Internet Files\Content.IE5\SKDCGRE8\MC9004369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675" y="1863725"/>
            <a:ext cx="108585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cobrien\AppData\Local\Microsoft\Windows\Temporary Internet Files\Content.IE5\4AQ3AL6L\MP900384736[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6560" y="1443202"/>
            <a:ext cx="777240" cy="93804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cobrien\AppData\Local\Microsoft\Windows\Temporary Internet Files\Content.IE5\P65FO4AR\MC90026427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8893" y="5122672"/>
            <a:ext cx="926287" cy="4663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C:\Users\cobrien\AppData\Local\Microsoft\Windows\Temporary Internet Files\Content.IE5\P65FO4AR\MC90026427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00" y="5172456"/>
            <a:ext cx="926287" cy="46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498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Memory Goals</a:t>
            </a:r>
            <a:endParaRPr lang="en-US" dirty="0"/>
          </a:p>
        </p:txBody>
      </p:sp>
      <p:pic>
        <p:nvPicPr>
          <p:cNvPr id="5" name="Content Placeholder 4" descr="Imagine Vacation.jpg"/>
          <p:cNvPicPr>
            <a:picLocks noGrp="1" noChangeAspect="1"/>
          </p:cNvPicPr>
          <p:nvPr>
            <p:ph sz="half" idx="2"/>
          </p:nvPr>
        </p:nvPicPr>
        <p:blipFill>
          <a:blip r:embed="rId3" cstate="print"/>
          <a:srcRect t="-12105" b="-12105"/>
          <a:stretch>
            <a:fillRect/>
          </a:stretch>
        </p:blipFill>
        <p:spPr>
          <a:xfrm>
            <a:off x="4191000" y="1600200"/>
            <a:ext cx="4038600" cy="4525963"/>
          </a:xfrm>
        </p:spPr>
      </p:pic>
      <p:sp>
        <p:nvSpPr>
          <p:cNvPr id="3" name="Content Placeholder 2"/>
          <p:cNvSpPr>
            <a:spLocks noGrp="1"/>
          </p:cNvSpPr>
          <p:nvPr>
            <p:ph sz="half" idx="1"/>
          </p:nvPr>
        </p:nvSpPr>
        <p:spPr>
          <a:xfrm>
            <a:off x="457200" y="1295400"/>
            <a:ext cx="3810000" cy="5562600"/>
          </a:xfrm>
        </p:spPr>
        <p:txBody>
          <a:bodyPr>
            <a:normAutofit fontScale="92500" lnSpcReduction="20000"/>
          </a:bodyPr>
          <a:lstStyle/>
          <a:p>
            <a:pPr>
              <a:spcAft>
                <a:spcPts val="600"/>
              </a:spcAft>
            </a:pPr>
            <a:r>
              <a:rPr lang="en-US" dirty="0" smtClean="0"/>
              <a:t>Practice the Method of Loci (Roman Room Method) for:</a:t>
            </a:r>
          </a:p>
          <a:p>
            <a:pPr lvl="1">
              <a:spcAft>
                <a:spcPts val="600"/>
              </a:spcAft>
            </a:pPr>
            <a:r>
              <a:rPr lang="en-US" dirty="0" smtClean="0"/>
              <a:t>Lists</a:t>
            </a:r>
          </a:p>
          <a:p>
            <a:pPr lvl="1">
              <a:spcAft>
                <a:spcPts val="600"/>
              </a:spcAft>
            </a:pPr>
            <a:r>
              <a:rPr lang="en-US" dirty="0" smtClean="0"/>
              <a:t>Poems</a:t>
            </a:r>
          </a:p>
          <a:p>
            <a:pPr lvl="1">
              <a:spcAft>
                <a:spcPts val="600"/>
              </a:spcAft>
            </a:pPr>
            <a:r>
              <a:rPr lang="en-US" dirty="0" smtClean="0"/>
              <a:t>People’s Names</a:t>
            </a:r>
          </a:p>
          <a:p>
            <a:pPr lvl="1">
              <a:spcAft>
                <a:spcPts val="600"/>
              </a:spcAft>
            </a:pPr>
            <a:r>
              <a:rPr lang="en-US" dirty="0" smtClean="0"/>
              <a:t>Work on developing new “Memory Palaces” by exploring familiar spaces</a:t>
            </a:r>
          </a:p>
          <a:p>
            <a:pPr>
              <a:spcAft>
                <a:spcPts val="600"/>
              </a:spcAft>
            </a:pPr>
            <a:r>
              <a:rPr lang="en-US" dirty="0" smtClean="0"/>
              <a:t>Practice taking Mental Snapshots</a:t>
            </a:r>
          </a:p>
          <a:p>
            <a:pPr>
              <a:spcAft>
                <a:spcPts val="600"/>
              </a:spcAft>
            </a:pPr>
            <a:r>
              <a:rPr lang="en-US" dirty="0" smtClean="0"/>
              <a:t>Memorize a new or unfamiliar route and test yourself</a:t>
            </a:r>
          </a:p>
          <a:p>
            <a:endParaRPr lang="en-US" dirty="0" smtClean="0"/>
          </a:p>
          <a:p>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Enter your memory goals below:</a:t>
            </a:r>
            <a:endParaRPr lang="en-US" sz="3600" dirty="0"/>
          </a:p>
        </p:txBody>
      </p:sp>
      <p:sp>
        <p:nvSpPr>
          <p:cNvPr id="3" name="Content Placeholder 2"/>
          <p:cNvSpPr>
            <a:spLocks noGrp="1"/>
          </p:cNvSpPr>
          <p:nvPr>
            <p:ph sz="half" idx="1"/>
          </p:nvPr>
        </p:nvSpPr>
        <p:spPr>
          <a:xfrm>
            <a:off x="457200" y="1417637"/>
            <a:ext cx="7620000" cy="4525963"/>
          </a:xfrm>
        </p:spPr>
        <p:txBody>
          <a:bodyPr>
            <a:normAutofit/>
          </a:bodyPr>
          <a:lstStyle/>
          <a:p>
            <a:pPr marL="0" indent="0">
              <a:buNone/>
            </a:pPr>
            <a:r>
              <a:rPr lang="en-US" dirty="0" smtClean="0"/>
              <a:t>_________________________________________</a:t>
            </a:r>
            <a:endParaRPr lang="en-US" dirty="0"/>
          </a:p>
          <a:p>
            <a:pPr marL="0" indent="0">
              <a:buNone/>
            </a:pPr>
            <a:r>
              <a:rPr lang="en-US" dirty="0" smtClean="0"/>
              <a:t>_________________________________________</a:t>
            </a:r>
            <a:endParaRPr lang="en-US" dirty="0"/>
          </a:p>
          <a:p>
            <a:pPr marL="0" indent="0">
              <a:buNone/>
            </a:pPr>
            <a:r>
              <a:rPr lang="en-US" dirty="0" smtClean="0"/>
              <a:t>_________________________________________</a:t>
            </a:r>
            <a:endParaRPr lang="en-US" dirty="0"/>
          </a:p>
          <a:p>
            <a:pPr marL="0" indent="0">
              <a:buNone/>
            </a:pPr>
            <a:r>
              <a:rPr lang="en-US" dirty="0" smtClean="0"/>
              <a:t>_________________________________________</a:t>
            </a:r>
          </a:p>
          <a:p>
            <a:pPr marL="0" indent="0">
              <a:buNone/>
            </a:pPr>
            <a:r>
              <a:rPr lang="en-US" dirty="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endParaRPr lang="en-US" dirty="0"/>
          </a:p>
        </p:txBody>
      </p:sp>
    </p:spTree>
    <p:extLst>
      <p:ext uri="{BB962C8B-B14F-4D97-AF65-F5344CB8AC3E}">
        <p14:creationId xmlns:p14="http://schemas.microsoft.com/office/powerpoint/2010/main" val="29934886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normAutofit/>
          </a:bodyPr>
          <a:lstStyle/>
          <a:p>
            <a:r>
              <a:rPr lang="en-US" dirty="0" smtClean="0">
                <a:solidFill>
                  <a:srgbClr val="000000"/>
                </a:solidFill>
              </a:rPr>
              <a:t>Goal Setting for Physical Activity</a:t>
            </a:r>
            <a:endParaRPr lang="en-US" dirty="0">
              <a:solidFill>
                <a:srgbClr val="000000"/>
              </a:solidFill>
            </a:endParaRPr>
          </a:p>
        </p:txBody>
      </p:sp>
      <p:sp>
        <p:nvSpPr>
          <p:cNvPr id="3" name="Content Placeholder 2"/>
          <p:cNvSpPr>
            <a:spLocks noGrp="1"/>
          </p:cNvSpPr>
          <p:nvPr>
            <p:ph idx="1"/>
          </p:nvPr>
        </p:nvSpPr>
        <p:spPr>
          <a:xfrm>
            <a:off x="3581400" y="1524000"/>
            <a:ext cx="4953000" cy="4525963"/>
          </a:xfrm>
        </p:spPr>
        <p:txBody>
          <a:bodyPr>
            <a:normAutofit lnSpcReduction="10000"/>
          </a:bodyPr>
          <a:lstStyle/>
          <a:p>
            <a:pPr>
              <a:spcAft>
                <a:spcPts val="600"/>
              </a:spcAft>
            </a:pPr>
            <a:r>
              <a:rPr lang="en-US" dirty="0" smtClean="0"/>
              <a:t>Identify a long term goal</a:t>
            </a:r>
          </a:p>
          <a:p>
            <a:pPr lvl="1">
              <a:spcAft>
                <a:spcPts val="600"/>
              </a:spcAft>
            </a:pPr>
            <a:r>
              <a:rPr lang="en-US" dirty="0" smtClean="0"/>
              <a:t>Enter to walk in a 5K for charity</a:t>
            </a:r>
          </a:p>
          <a:p>
            <a:pPr lvl="1">
              <a:spcAft>
                <a:spcPts val="600"/>
              </a:spcAft>
            </a:pPr>
            <a:r>
              <a:rPr lang="en-US" dirty="0" smtClean="0"/>
              <a:t>Work up to a daily exercise routine</a:t>
            </a:r>
          </a:p>
          <a:p>
            <a:pPr lvl="1">
              <a:spcAft>
                <a:spcPts val="600"/>
              </a:spcAft>
            </a:pPr>
            <a:r>
              <a:rPr lang="en-US" dirty="0" smtClean="0"/>
              <a:t>Enter a pedometer challenge</a:t>
            </a:r>
          </a:p>
          <a:p>
            <a:pPr lvl="1">
              <a:spcAft>
                <a:spcPts val="600"/>
              </a:spcAft>
            </a:pPr>
            <a:r>
              <a:rPr lang="en-US" dirty="0" smtClean="0"/>
              <a:t>Aim to buy new clothes in a size smaller</a:t>
            </a:r>
          </a:p>
          <a:p>
            <a:pPr lvl="1"/>
            <a:endParaRPr lang="en-US" dirty="0" smtClean="0"/>
          </a:p>
          <a:p>
            <a:pPr lvl="1"/>
            <a:endParaRPr lang="en-US" dirty="0" smtClean="0"/>
          </a:p>
          <a:p>
            <a:pPr lvl="1"/>
            <a:endParaRPr lang="en-US" dirty="0" smtClean="0"/>
          </a:p>
        </p:txBody>
      </p:sp>
      <p:pic>
        <p:nvPicPr>
          <p:cNvPr id="16388" name="Picture 4"/>
          <p:cNvPicPr>
            <a:picLocks noChangeAspect="1" noChangeArrowheads="1"/>
          </p:cNvPicPr>
          <p:nvPr/>
        </p:nvPicPr>
        <p:blipFill>
          <a:blip r:embed="rId3" cstate="print"/>
          <a:srcRect/>
          <a:stretch>
            <a:fillRect/>
          </a:stretch>
        </p:blipFill>
        <p:spPr bwMode="auto">
          <a:xfrm>
            <a:off x="457200" y="2286000"/>
            <a:ext cx="3511038" cy="27432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0000"/>
                </a:solidFill>
              </a:rPr>
              <a:t>Action Steps for Physical Activity</a:t>
            </a:r>
            <a:endParaRPr lang="en-US" dirty="0">
              <a:solidFill>
                <a:srgbClr val="000000"/>
              </a:solidFill>
            </a:endParaRPr>
          </a:p>
        </p:txBody>
      </p:sp>
      <p:sp>
        <p:nvSpPr>
          <p:cNvPr id="3" name="Content Placeholder 2"/>
          <p:cNvSpPr>
            <a:spLocks noGrp="1"/>
          </p:cNvSpPr>
          <p:nvPr>
            <p:ph idx="1"/>
          </p:nvPr>
        </p:nvSpPr>
        <p:spPr>
          <a:xfrm>
            <a:off x="533400" y="1600200"/>
            <a:ext cx="8229600" cy="5105400"/>
          </a:xfrm>
        </p:spPr>
        <p:txBody>
          <a:bodyPr>
            <a:normAutofit/>
          </a:bodyPr>
          <a:lstStyle/>
          <a:p>
            <a:pPr>
              <a:buNone/>
            </a:pPr>
            <a:r>
              <a:rPr lang="en-US" dirty="0" smtClean="0"/>
              <a:t>Endurance</a:t>
            </a:r>
          </a:p>
          <a:p>
            <a:r>
              <a:rPr lang="en-US" sz="2400" dirty="0" smtClean="0"/>
              <a:t>Walk 6000 steps 3 days a week</a:t>
            </a:r>
          </a:p>
          <a:p>
            <a:r>
              <a:rPr lang="en-US" sz="2400" dirty="0" smtClean="0"/>
              <a:t>Swim laps 2x per week</a:t>
            </a:r>
          </a:p>
          <a:p>
            <a:pPr>
              <a:buNone/>
            </a:pPr>
            <a:r>
              <a:rPr lang="en-US" dirty="0" smtClean="0"/>
              <a:t>Strength</a:t>
            </a:r>
          </a:p>
          <a:p>
            <a:r>
              <a:rPr lang="en-US" sz="2400" dirty="0" smtClean="0"/>
              <a:t>Lift 2 lb weights for 10 minutes 3 times a week</a:t>
            </a:r>
          </a:p>
          <a:p>
            <a:pPr>
              <a:buNone/>
            </a:pPr>
            <a:r>
              <a:rPr lang="en-US" dirty="0" smtClean="0"/>
              <a:t>Flexibility &amp; Balance</a:t>
            </a:r>
          </a:p>
          <a:p>
            <a:r>
              <a:rPr lang="en-US" sz="2400" dirty="0" smtClean="0"/>
              <a:t>Stretch/balance routine for 5 minutes before bed every night</a:t>
            </a:r>
          </a:p>
          <a:p>
            <a:r>
              <a:rPr lang="en-US" sz="2400" dirty="0" smtClean="0"/>
              <a:t>Go to Yoga class once a week</a:t>
            </a:r>
            <a:endParaRPr lang="en-US" sz="2400" dirty="0"/>
          </a:p>
        </p:txBody>
      </p:sp>
      <p:pic>
        <p:nvPicPr>
          <p:cNvPr id="5" name="Picture 5"/>
          <p:cNvPicPr>
            <a:picLocks noChangeAspect="1" noChangeArrowheads="1"/>
          </p:cNvPicPr>
          <p:nvPr/>
        </p:nvPicPr>
        <p:blipFill>
          <a:blip r:embed="rId3" cstate="print"/>
          <a:srcRect/>
          <a:stretch>
            <a:fillRect/>
          </a:stretch>
        </p:blipFill>
        <p:spPr bwMode="auto">
          <a:xfrm>
            <a:off x="7010400" y="1752600"/>
            <a:ext cx="1762125" cy="24769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Enter your physical activity goals below:</a:t>
            </a:r>
            <a:endParaRPr lang="en-US" sz="3600" dirty="0"/>
          </a:p>
        </p:txBody>
      </p:sp>
      <p:sp>
        <p:nvSpPr>
          <p:cNvPr id="3" name="Content Placeholder 2"/>
          <p:cNvSpPr>
            <a:spLocks noGrp="1"/>
          </p:cNvSpPr>
          <p:nvPr>
            <p:ph sz="half" idx="1"/>
          </p:nvPr>
        </p:nvSpPr>
        <p:spPr>
          <a:xfrm>
            <a:off x="457200" y="1417637"/>
            <a:ext cx="7620000" cy="4525963"/>
          </a:xfrm>
        </p:spPr>
        <p:txBody>
          <a:bodyPr>
            <a:normAutofit/>
          </a:bodyPr>
          <a:lstStyle/>
          <a:p>
            <a:pPr marL="0" indent="0">
              <a:buNone/>
            </a:pPr>
            <a:r>
              <a:rPr lang="en-US" dirty="0" smtClean="0"/>
              <a:t>_________________________________________</a:t>
            </a:r>
            <a:endParaRPr lang="en-US" dirty="0"/>
          </a:p>
          <a:p>
            <a:pPr marL="0" indent="0">
              <a:buNone/>
            </a:pPr>
            <a:r>
              <a:rPr lang="en-US" dirty="0" smtClean="0"/>
              <a:t>_________________________________________</a:t>
            </a:r>
            <a:endParaRPr lang="en-US" dirty="0"/>
          </a:p>
          <a:p>
            <a:pPr marL="0" indent="0">
              <a:buNone/>
            </a:pPr>
            <a:r>
              <a:rPr lang="en-US" dirty="0" smtClean="0"/>
              <a:t>_________________________________________</a:t>
            </a:r>
            <a:endParaRPr lang="en-US" dirty="0"/>
          </a:p>
          <a:p>
            <a:pPr marL="0" indent="0">
              <a:buNone/>
            </a:pPr>
            <a:r>
              <a:rPr lang="en-US" dirty="0" smtClean="0"/>
              <a:t>_________________________________________</a:t>
            </a:r>
          </a:p>
          <a:p>
            <a:pPr marL="0" indent="0">
              <a:buNone/>
            </a:pPr>
            <a:r>
              <a:rPr lang="en-US" dirty="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endParaRPr lang="en-US" dirty="0"/>
          </a:p>
        </p:txBody>
      </p:sp>
    </p:spTree>
    <p:extLst>
      <p:ext uri="{BB962C8B-B14F-4D97-AF65-F5344CB8AC3E}">
        <p14:creationId xmlns:p14="http://schemas.microsoft.com/office/powerpoint/2010/main" val="26072022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Week’s Goals</a:t>
            </a:r>
            <a:endParaRPr lang="en-US" dirty="0"/>
          </a:p>
        </p:txBody>
      </p:sp>
      <p:sp>
        <p:nvSpPr>
          <p:cNvPr id="4" name="Content Placeholder 3"/>
          <p:cNvSpPr>
            <a:spLocks noGrp="1"/>
          </p:cNvSpPr>
          <p:nvPr>
            <p:ph idx="1"/>
          </p:nvPr>
        </p:nvSpPr>
        <p:spPr>
          <a:xfrm>
            <a:off x="457200" y="1295400"/>
            <a:ext cx="8686800" cy="4525963"/>
          </a:xfrm>
        </p:spPr>
        <p:txBody>
          <a:bodyPr/>
          <a:lstStyle/>
          <a:p>
            <a:r>
              <a:rPr lang="en-US" dirty="0" smtClean="0">
                <a:solidFill>
                  <a:srgbClr val="F79646"/>
                </a:solidFill>
              </a:rPr>
              <a:t>Memory Goal:</a:t>
            </a:r>
          </a:p>
          <a:p>
            <a:pPr marL="911225" indent="7938">
              <a:buNone/>
            </a:pPr>
            <a:r>
              <a:rPr lang="en-US" sz="2400" dirty="0" smtClean="0"/>
              <a:t>Goal: </a:t>
            </a:r>
            <a:r>
              <a:rPr lang="en-US" sz="2400" u="sng" dirty="0" smtClean="0">
                <a:latin typeface="Brush Script MT Italic"/>
                <a:cs typeface="Brush Script MT Italic"/>
              </a:rPr>
              <a:t>Practice a Roman Room using a grocery list, a to-do list, the names of people in this group, etc. once each day</a:t>
            </a:r>
            <a:endParaRPr lang="en-US" sz="2400" dirty="0" smtClean="0"/>
          </a:p>
          <a:p>
            <a:pPr>
              <a:buNone/>
            </a:pPr>
            <a:r>
              <a:rPr lang="en-US" sz="2400" dirty="0" smtClean="0">
                <a:solidFill>
                  <a:prstClr val="black"/>
                </a:solidFill>
              </a:rPr>
              <a:t>		Daily Reward: </a:t>
            </a:r>
            <a:r>
              <a:rPr lang="en-US" sz="2400" u="sng" dirty="0" smtClean="0">
                <a:solidFill>
                  <a:prstClr val="black"/>
                </a:solidFill>
                <a:latin typeface="Brush Script MT Italic"/>
                <a:cs typeface="Brush Script MT Italic"/>
              </a:rPr>
              <a:t>Five strawberries at dinner</a:t>
            </a:r>
            <a:endParaRPr lang="en-US" sz="1400" dirty="0" smtClean="0"/>
          </a:p>
          <a:p>
            <a:r>
              <a:rPr lang="en-US" dirty="0" smtClean="0">
                <a:solidFill>
                  <a:schemeClr val="accent6"/>
                </a:solidFill>
              </a:rPr>
              <a:t>Physical Activity Goal:</a:t>
            </a:r>
          </a:p>
          <a:p>
            <a:pPr lvl="0">
              <a:buNone/>
            </a:pPr>
            <a:r>
              <a:rPr lang="en-US" sz="2400" dirty="0" smtClean="0">
                <a:solidFill>
                  <a:prstClr val="black"/>
                </a:solidFill>
              </a:rPr>
              <a:t>		Goal: </a:t>
            </a:r>
            <a:r>
              <a:rPr lang="en-US" sz="2400" u="sng" dirty="0" smtClean="0">
                <a:solidFill>
                  <a:prstClr val="black"/>
                </a:solidFill>
                <a:latin typeface="Brush Script MT Italic"/>
                <a:cs typeface="Brush Script MT Italic"/>
              </a:rPr>
              <a:t>Increase the intensity of my daily walk (walk faster) for 5 minutes</a:t>
            </a:r>
            <a:endParaRPr lang="en-US" sz="2400" dirty="0" smtClean="0">
              <a:solidFill>
                <a:prstClr val="black"/>
              </a:solidFill>
            </a:endParaRPr>
          </a:p>
          <a:p>
            <a:pPr lvl="0">
              <a:buNone/>
            </a:pPr>
            <a:r>
              <a:rPr lang="en-US" sz="2400" dirty="0" smtClean="0">
                <a:solidFill>
                  <a:prstClr val="black"/>
                </a:solidFill>
              </a:rPr>
              <a:t>		Daily Reward: </a:t>
            </a:r>
            <a:r>
              <a:rPr lang="en-US" sz="2400" u="sng" dirty="0" smtClean="0">
                <a:solidFill>
                  <a:prstClr val="black"/>
                </a:solidFill>
                <a:latin typeface="Brush Script MT Italic"/>
                <a:cs typeface="Brush Script MT Italic"/>
              </a:rPr>
              <a:t>An extra 5 minutes relaxing in the shower</a:t>
            </a:r>
            <a:endParaRPr lang="en-US" dirty="0">
              <a:solidFill>
                <a:schemeClr val="accent6"/>
              </a:solidFill>
            </a:endParaRPr>
          </a:p>
        </p:txBody>
      </p:sp>
      <p:sp>
        <p:nvSpPr>
          <p:cNvPr id="5" name="Oval 4"/>
          <p:cNvSpPr/>
          <p:nvPr/>
        </p:nvSpPr>
        <p:spPr>
          <a:xfrm>
            <a:off x="381000" y="4648200"/>
            <a:ext cx="3048000" cy="21336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sz="2000" dirty="0" smtClean="0"/>
              <a:t>Make your goals:</a:t>
            </a:r>
          </a:p>
          <a:p>
            <a:pPr lvl="1">
              <a:buFont typeface="Arial"/>
              <a:buChar char="•"/>
            </a:pPr>
            <a:r>
              <a:rPr lang="en-US" sz="2000" dirty="0" smtClean="0"/>
              <a:t>Specific</a:t>
            </a:r>
          </a:p>
          <a:p>
            <a:pPr lvl="1">
              <a:buFont typeface="Arial"/>
              <a:buChar char="•"/>
            </a:pPr>
            <a:r>
              <a:rPr lang="en-US" sz="2000" dirty="0" smtClean="0"/>
              <a:t>Simple</a:t>
            </a:r>
          </a:p>
          <a:p>
            <a:pPr lvl="1">
              <a:buFont typeface="Arial"/>
              <a:buChar char="•"/>
            </a:pPr>
            <a:r>
              <a:rPr lang="en-US" sz="2000" dirty="0" smtClean="0"/>
              <a:t>Feasible</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style>
          <a:lnRef idx="1">
            <a:schemeClr val="accent6"/>
          </a:lnRef>
          <a:fillRef idx="2">
            <a:schemeClr val="accent6"/>
          </a:fillRef>
          <a:effectRef idx="1">
            <a:schemeClr val="accent6"/>
          </a:effectRef>
          <a:fontRef idx="minor">
            <a:schemeClr val="dk1"/>
          </a:fontRef>
        </p:style>
        <p:txBody>
          <a:bodyPr/>
          <a:lstStyle/>
          <a:p>
            <a:r>
              <a:rPr lang="en-US" dirty="0" smtClean="0"/>
              <a:t>Check-in</a:t>
            </a:r>
            <a:endParaRPr lang="en-US" dirty="0"/>
          </a:p>
        </p:txBody>
      </p:sp>
      <p:sp>
        <p:nvSpPr>
          <p:cNvPr id="3" name="Content Placeholder 2"/>
          <p:cNvSpPr>
            <a:spLocks noGrp="1"/>
          </p:cNvSpPr>
          <p:nvPr>
            <p:ph idx="1"/>
          </p:nvPr>
        </p:nvSpPr>
        <p:spPr/>
        <p:txBody>
          <a:bodyPr>
            <a:normAutofit fontScale="77500" lnSpcReduction="20000"/>
          </a:bodyPr>
          <a:lstStyle/>
          <a:p>
            <a:pPr lvl="0"/>
            <a:r>
              <a:rPr lang="en-US" dirty="0"/>
              <a:t>How did your week go? </a:t>
            </a:r>
          </a:p>
          <a:p>
            <a:pPr lvl="1"/>
            <a:r>
              <a:rPr lang="en-US" dirty="0"/>
              <a:t>Did you think about anything you learned last week?</a:t>
            </a:r>
          </a:p>
          <a:p>
            <a:pPr lvl="1"/>
            <a:r>
              <a:rPr lang="en-US" dirty="0"/>
              <a:t>Did you log your activities?</a:t>
            </a:r>
          </a:p>
          <a:p>
            <a:pPr lvl="1"/>
            <a:r>
              <a:rPr lang="en-US" dirty="0"/>
              <a:t>Any questions about the CR Contribution Logs?</a:t>
            </a:r>
          </a:p>
          <a:p>
            <a:pPr lvl="0"/>
            <a:r>
              <a:rPr lang="en-US" dirty="0"/>
              <a:t>What is Cognitive Reserve? </a:t>
            </a:r>
          </a:p>
          <a:p>
            <a:pPr lvl="1"/>
            <a:r>
              <a:rPr lang="en-US" dirty="0"/>
              <a:t>How can knowing about this theory help you?</a:t>
            </a:r>
          </a:p>
          <a:p>
            <a:pPr lvl="0"/>
            <a:r>
              <a:rPr lang="en-US" dirty="0"/>
              <a:t>What was the Memory Strategy that you learned last week? </a:t>
            </a:r>
          </a:p>
          <a:p>
            <a:pPr lvl="1"/>
            <a:r>
              <a:rPr lang="en-US" dirty="0"/>
              <a:t>Did you have a chance to use it?</a:t>
            </a:r>
          </a:p>
          <a:p>
            <a:pPr lvl="1"/>
            <a:r>
              <a:rPr lang="en-US" dirty="0"/>
              <a:t>If you didn’t get the chance to use it, imagine a couple of scenarios where you might use the memory strategy. Remember, memory strategies are really only effective when they are practiced</a:t>
            </a:r>
            <a:r>
              <a:rPr lang="en-US" dirty="0" smtClean="0"/>
              <a:t>!</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accel="50000" decel="5000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accel="50000" decel="5000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accel="50000" decel="5000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accel="50000" decel="5000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400050" lvl="1" indent="0">
              <a:buNone/>
            </a:pPr>
            <a:r>
              <a:rPr lang="en-US" dirty="0" smtClean="0"/>
              <a:t>What are some benefits of physical activity?</a:t>
            </a:r>
            <a:endParaRPr lang="en-US" sz="2400" dirty="0"/>
          </a:p>
          <a:p>
            <a:pPr marL="400050" lvl="1" indent="0">
              <a:buNone/>
            </a:pPr>
            <a:r>
              <a:rPr lang="en-US" sz="2400" dirty="0" smtClean="0">
                <a:solidFill>
                  <a:schemeClr val="accent6">
                    <a:lumMod val="75000"/>
                  </a:schemeClr>
                </a:solidFill>
              </a:rPr>
              <a:t>Physical activity helps people to:</a:t>
            </a:r>
          </a:p>
          <a:p>
            <a:pPr lvl="2"/>
            <a:r>
              <a:rPr lang="en-US" dirty="0" smtClean="0">
                <a:solidFill>
                  <a:schemeClr val="accent6">
                    <a:lumMod val="75000"/>
                  </a:schemeClr>
                </a:solidFill>
              </a:rPr>
              <a:t>Maintain </a:t>
            </a:r>
            <a:r>
              <a:rPr lang="en-US" dirty="0">
                <a:solidFill>
                  <a:schemeClr val="accent6">
                    <a:lumMod val="75000"/>
                  </a:schemeClr>
                </a:solidFill>
              </a:rPr>
              <a:t>a </a:t>
            </a:r>
            <a:r>
              <a:rPr lang="en-US" dirty="0" smtClean="0">
                <a:solidFill>
                  <a:schemeClr val="accent6">
                    <a:lumMod val="75000"/>
                  </a:schemeClr>
                </a:solidFill>
              </a:rPr>
              <a:t>healthy weight </a:t>
            </a:r>
            <a:endParaRPr lang="en-US" dirty="0">
              <a:solidFill>
                <a:schemeClr val="accent6">
                  <a:lumMod val="75000"/>
                </a:schemeClr>
              </a:solidFill>
            </a:endParaRPr>
          </a:p>
          <a:p>
            <a:pPr lvl="2"/>
            <a:r>
              <a:rPr lang="en-US" dirty="0" smtClean="0">
                <a:solidFill>
                  <a:schemeClr val="accent6">
                    <a:lumMod val="75000"/>
                  </a:schemeClr>
                </a:solidFill>
              </a:rPr>
              <a:t>Prevent </a:t>
            </a:r>
            <a:r>
              <a:rPr lang="en-US" dirty="0">
                <a:solidFill>
                  <a:schemeClr val="accent6">
                    <a:lumMod val="75000"/>
                  </a:schemeClr>
                </a:solidFill>
              </a:rPr>
              <a:t>and </a:t>
            </a:r>
            <a:r>
              <a:rPr lang="en-US" dirty="0" smtClean="0">
                <a:solidFill>
                  <a:schemeClr val="accent6">
                    <a:lumMod val="75000"/>
                  </a:schemeClr>
                </a:solidFill>
              </a:rPr>
              <a:t>manage chronic diseases </a:t>
            </a:r>
            <a:endParaRPr lang="en-US" dirty="0">
              <a:solidFill>
                <a:schemeClr val="accent6">
                  <a:lumMod val="75000"/>
                </a:schemeClr>
              </a:solidFill>
            </a:endParaRPr>
          </a:p>
          <a:p>
            <a:pPr lvl="2"/>
            <a:r>
              <a:rPr lang="en-US" dirty="0" smtClean="0">
                <a:solidFill>
                  <a:schemeClr val="accent6">
                    <a:lumMod val="75000"/>
                  </a:schemeClr>
                </a:solidFill>
              </a:rPr>
              <a:t>Maintain </a:t>
            </a:r>
            <a:r>
              <a:rPr lang="en-US" dirty="0">
                <a:solidFill>
                  <a:schemeClr val="accent6">
                    <a:lumMod val="75000"/>
                  </a:schemeClr>
                </a:solidFill>
              </a:rPr>
              <a:t>a </a:t>
            </a:r>
            <a:r>
              <a:rPr lang="en-US" dirty="0" smtClean="0">
                <a:solidFill>
                  <a:schemeClr val="accent6">
                    <a:lumMod val="75000"/>
                  </a:schemeClr>
                </a:solidFill>
              </a:rPr>
              <a:t>strong body </a:t>
            </a:r>
            <a:endParaRPr lang="en-US" dirty="0">
              <a:solidFill>
                <a:schemeClr val="accent6">
                  <a:lumMod val="75000"/>
                </a:schemeClr>
              </a:solidFill>
            </a:endParaRPr>
          </a:p>
          <a:p>
            <a:pPr lvl="2"/>
            <a:r>
              <a:rPr lang="en-US" dirty="0" smtClean="0">
                <a:solidFill>
                  <a:schemeClr val="accent6">
                    <a:lumMod val="75000"/>
                  </a:schemeClr>
                </a:solidFill>
              </a:rPr>
              <a:t>Reduce </a:t>
            </a:r>
            <a:r>
              <a:rPr lang="en-US" dirty="0">
                <a:solidFill>
                  <a:schemeClr val="accent6">
                    <a:lumMod val="75000"/>
                  </a:schemeClr>
                </a:solidFill>
              </a:rPr>
              <a:t>depression </a:t>
            </a:r>
          </a:p>
          <a:p>
            <a:pPr lvl="2"/>
            <a:r>
              <a:rPr lang="en-US" dirty="0">
                <a:solidFill>
                  <a:schemeClr val="accent6">
                    <a:lumMod val="75000"/>
                  </a:schemeClr>
                </a:solidFill>
              </a:rPr>
              <a:t>Get better quality </a:t>
            </a:r>
            <a:r>
              <a:rPr lang="en-US" dirty="0" smtClean="0">
                <a:solidFill>
                  <a:schemeClr val="accent6">
                    <a:lumMod val="75000"/>
                  </a:schemeClr>
                </a:solidFill>
              </a:rPr>
              <a:t>sleep</a:t>
            </a:r>
            <a:endParaRPr lang="en-US" dirty="0">
              <a:solidFill>
                <a:schemeClr val="accent6">
                  <a:lumMod val="75000"/>
                </a:schemeClr>
              </a:solidFill>
            </a:endParaRPr>
          </a:p>
          <a:p>
            <a:pPr lvl="2"/>
            <a:r>
              <a:rPr lang="en-US" dirty="0" smtClean="0">
                <a:solidFill>
                  <a:schemeClr val="accent6">
                    <a:lumMod val="75000"/>
                  </a:schemeClr>
                </a:solidFill>
              </a:rPr>
              <a:t>Delay </a:t>
            </a:r>
            <a:r>
              <a:rPr lang="en-US" dirty="0">
                <a:solidFill>
                  <a:schemeClr val="accent6">
                    <a:lumMod val="75000"/>
                  </a:schemeClr>
                </a:solidFill>
              </a:rPr>
              <a:t>onset of cognitive </a:t>
            </a:r>
            <a:r>
              <a:rPr lang="en-US" dirty="0" smtClean="0">
                <a:solidFill>
                  <a:schemeClr val="accent6">
                    <a:lumMod val="75000"/>
                  </a:schemeClr>
                </a:solidFill>
              </a:rPr>
              <a:t>decline</a:t>
            </a:r>
            <a:endParaRPr lang="en-US" dirty="0">
              <a:solidFill>
                <a:schemeClr val="accent6">
                  <a:lumMod val="75000"/>
                </a:schemeClr>
              </a:solidFill>
            </a:endParaRPr>
          </a:p>
          <a:p>
            <a:pPr lvl="2"/>
            <a:r>
              <a:rPr lang="en-US" dirty="0" smtClean="0">
                <a:solidFill>
                  <a:schemeClr val="accent6">
                    <a:lumMod val="75000"/>
                  </a:schemeClr>
                </a:solidFill>
              </a:rPr>
              <a:t>Improve </a:t>
            </a:r>
            <a:r>
              <a:rPr lang="en-US" dirty="0">
                <a:solidFill>
                  <a:schemeClr val="accent6">
                    <a:lumMod val="75000"/>
                  </a:schemeClr>
                </a:solidFill>
              </a:rPr>
              <a:t>memory </a:t>
            </a:r>
            <a:r>
              <a:rPr lang="en-US" dirty="0" smtClean="0">
                <a:solidFill>
                  <a:schemeClr val="accent6">
                    <a:lumMod val="75000"/>
                  </a:schemeClr>
                </a:solidFill>
              </a:rPr>
              <a:t>performance </a:t>
            </a:r>
            <a:endParaRPr lang="en-US" dirty="0">
              <a:solidFill>
                <a:schemeClr val="accent6">
                  <a:lumMod val="75000"/>
                </a:schemeClr>
              </a:solidFill>
            </a:endParaRP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a:xfrm>
            <a:off x="381000" y="1600200"/>
            <a:ext cx="8458200" cy="4525963"/>
          </a:xfrm>
        </p:spPr>
        <p:txBody>
          <a:bodyPr>
            <a:normAutofit/>
          </a:bodyPr>
          <a:lstStyle/>
          <a:p>
            <a:pPr marL="0" indent="0">
              <a:buNone/>
            </a:pPr>
            <a:r>
              <a:rPr lang="en-US" sz="2800" dirty="0"/>
              <a:t>How does physical activity help your brain?</a:t>
            </a:r>
          </a:p>
          <a:p>
            <a:pPr marL="0" indent="0">
              <a:buNone/>
            </a:pPr>
            <a:endParaRPr lang="en-US" sz="2600" dirty="0" smtClean="0"/>
          </a:p>
          <a:p>
            <a:pPr lvl="1">
              <a:buFont typeface="Arial" panose="020B0604020202020204" pitchFamily="34" charset="0"/>
              <a:buChar char="•"/>
            </a:pPr>
            <a:r>
              <a:rPr lang="en-US" sz="2400" dirty="0" smtClean="0">
                <a:solidFill>
                  <a:schemeClr val="accent6">
                    <a:lumMod val="75000"/>
                  </a:schemeClr>
                </a:solidFill>
              </a:rPr>
              <a:t>Improves vascular </a:t>
            </a:r>
            <a:r>
              <a:rPr lang="en-US" sz="2400" dirty="0">
                <a:solidFill>
                  <a:schemeClr val="accent6">
                    <a:lumMod val="75000"/>
                  </a:schemeClr>
                </a:solidFill>
              </a:rPr>
              <a:t>health</a:t>
            </a:r>
          </a:p>
          <a:p>
            <a:pPr lvl="1">
              <a:buFont typeface="Arial" panose="020B0604020202020204" pitchFamily="34" charset="0"/>
              <a:buChar char="•"/>
            </a:pPr>
            <a:r>
              <a:rPr lang="en-US" sz="2400" dirty="0" smtClean="0">
                <a:solidFill>
                  <a:schemeClr val="accent6">
                    <a:lumMod val="75000"/>
                  </a:schemeClr>
                </a:solidFill>
              </a:rPr>
              <a:t>Increases </a:t>
            </a:r>
            <a:r>
              <a:rPr lang="en-US" sz="2400" dirty="0">
                <a:solidFill>
                  <a:schemeClr val="accent6">
                    <a:lumMod val="75000"/>
                  </a:schemeClr>
                </a:solidFill>
              </a:rPr>
              <a:t>brain volume</a:t>
            </a:r>
          </a:p>
          <a:p>
            <a:pPr lvl="1">
              <a:buFont typeface="Arial" panose="020B0604020202020204" pitchFamily="34" charset="0"/>
              <a:buChar char="•"/>
            </a:pPr>
            <a:r>
              <a:rPr lang="en-US" sz="2400" dirty="0" smtClean="0">
                <a:solidFill>
                  <a:schemeClr val="accent6">
                    <a:lumMod val="75000"/>
                  </a:schemeClr>
                </a:solidFill>
              </a:rPr>
              <a:t>Increases </a:t>
            </a:r>
            <a:r>
              <a:rPr lang="en-US" sz="2400" dirty="0">
                <a:solidFill>
                  <a:schemeClr val="accent6">
                    <a:lumMod val="75000"/>
                  </a:schemeClr>
                </a:solidFill>
              </a:rPr>
              <a:t>production of brain cells (neurogenesis)</a:t>
            </a:r>
          </a:p>
          <a:p>
            <a:pPr lvl="1">
              <a:buFont typeface="Arial" panose="020B0604020202020204" pitchFamily="34" charset="0"/>
              <a:buChar char="•"/>
            </a:pPr>
            <a:r>
              <a:rPr lang="en-US" sz="2400" dirty="0" smtClean="0">
                <a:solidFill>
                  <a:schemeClr val="accent6">
                    <a:lumMod val="75000"/>
                  </a:schemeClr>
                </a:solidFill>
              </a:rPr>
              <a:t>Increases </a:t>
            </a:r>
            <a:r>
              <a:rPr lang="en-US" sz="2400" dirty="0">
                <a:solidFill>
                  <a:schemeClr val="accent6">
                    <a:lumMod val="75000"/>
                  </a:schemeClr>
                </a:solidFill>
              </a:rPr>
              <a:t>production of nerve growth factors (BDNF, IGF-1)</a:t>
            </a:r>
          </a:p>
          <a:p>
            <a:pPr marL="0" indent="0">
              <a:buNone/>
            </a:pP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21861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a:xfrm>
            <a:off x="533400" y="1600200"/>
            <a:ext cx="7924800" cy="4525963"/>
          </a:xfrm>
        </p:spPr>
        <p:txBody>
          <a:bodyPr>
            <a:normAutofit/>
          </a:bodyPr>
          <a:lstStyle/>
          <a:p>
            <a:pPr marL="0" indent="0">
              <a:buNone/>
            </a:pPr>
            <a:r>
              <a:rPr lang="en-US" sz="2600" dirty="0" smtClean="0"/>
              <a:t>Name three direct ways that physical activity seems to directly improve cognition.</a:t>
            </a:r>
            <a:br>
              <a:rPr lang="en-US" sz="2600" dirty="0" smtClean="0"/>
            </a:br>
            <a:endParaRPr lang="en-US" sz="2600" dirty="0" smtClean="0"/>
          </a:p>
          <a:p>
            <a:pPr lvl="1">
              <a:buFont typeface="Arial" panose="020B0604020202020204" pitchFamily="34" charset="0"/>
              <a:buChar char="•"/>
            </a:pPr>
            <a:r>
              <a:rPr lang="en-US" sz="2400" dirty="0">
                <a:solidFill>
                  <a:schemeClr val="accent6">
                    <a:lumMod val="75000"/>
                  </a:schemeClr>
                </a:solidFill>
              </a:rPr>
              <a:t>Help us </a:t>
            </a:r>
            <a:r>
              <a:rPr lang="en-US" sz="2400" dirty="0" smtClean="0">
                <a:solidFill>
                  <a:schemeClr val="accent6">
                    <a:lumMod val="75000"/>
                  </a:schemeClr>
                </a:solidFill>
              </a:rPr>
              <a:t>grow more  brain cells</a:t>
            </a:r>
            <a:r>
              <a:rPr lang="en-US" sz="2400" dirty="0">
                <a:solidFill>
                  <a:schemeClr val="accent6">
                    <a:lumMod val="75000"/>
                  </a:schemeClr>
                </a:solidFill>
              </a:rPr>
              <a:t> </a:t>
            </a:r>
          </a:p>
          <a:p>
            <a:pPr lvl="1">
              <a:buFont typeface="Arial" panose="020B0604020202020204" pitchFamily="34" charset="0"/>
              <a:buChar char="•"/>
            </a:pPr>
            <a:r>
              <a:rPr lang="en-US" sz="2400" dirty="0" smtClean="0">
                <a:solidFill>
                  <a:schemeClr val="accent6">
                    <a:lumMod val="75000"/>
                  </a:schemeClr>
                </a:solidFill>
              </a:rPr>
              <a:t>Help </a:t>
            </a:r>
            <a:r>
              <a:rPr lang="en-US" sz="2400" dirty="0">
                <a:solidFill>
                  <a:schemeClr val="accent6">
                    <a:lumMod val="75000"/>
                  </a:schemeClr>
                </a:solidFill>
              </a:rPr>
              <a:t>us </a:t>
            </a:r>
            <a:r>
              <a:rPr lang="en-US" sz="2400" dirty="0" smtClean="0">
                <a:solidFill>
                  <a:schemeClr val="accent6">
                    <a:lumMod val="75000"/>
                  </a:schemeClr>
                </a:solidFill>
              </a:rPr>
              <a:t>produce chemicals </a:t>
            </a:r>
            <a:r>
              <a:rPr lang="en-US" sz="2400" dirty="0">
                <a:solidFill>
                  <a:schemeClr val="accent6">
                    <a:lumMod val="75000"/>
                  </a:schemeClr>
                </a:solidFill>
              </a:rPr>
              <a:t>to </a:t>
            </a:r>
            <a:r>
              <a:rPr lang="en-US" sz="2400" dirty="0" smtClean="0">
                <a:solidFill>
                  <a:schemeClr val="accent6">
                    <a:lumMod val="75000"/>
                  </a:schemeClr>
                </a:solidFill>
              </a:rPr>
              <a:t>support new brain cells</a:t>
            </a:r>
            <a:endParaRPr lang="en-US" sz="2400" dirty="0">
              <a:solidFill>
                <a:schemeClr val="accent6">
                  <a:lumMod val="75000"/>
                </a:schemeClr>
              </a:solidFill>
            </a:endParaRPr>
          </a:p>
          <a:p>
            <a:pPr lvl="1">
              <a:buFont typeface="Arial" panose="020B0604020202020204" pitchFamily="34" charset="0"/>
              <a:buChar char="•"/>
            </a:pPr>
            <a:r>
              <a:rPr lang="en-US" sz="2400" dirty="0" smtClean="0">
                <a:solidFill>
                  <a:schemeClr val="accent6">
                    <a:lumMod val="75000"/>
                  </a:schemeClr>
                </a:solidFill>
              </a:rPr>
              <a:t>Help us grow </a:t>
            </a:r>
            <a:r>
              <a:rPr lang="en-US" sz="2400" dirty="0">
                <a:solidFill>
                  <a:schemeClr val="accent6">
                    <a:lumMod val="75000"/>
                  </a:schemeClr>
                </a:solidFill>
              </a:rPr>
              <a:t>m</a:t>
            </a:r>
            <a:r>
              <a:rPr lang="en-US" sz="2400" dirty="0" smtClean="0">
                <a:solidFill>
                  <a:schemeClr val="accent6">
                    <a:lumMod val="75000"/>
                  </a:schemeClr>
                </a:solidFill>
              </a:rPr>
              <a:t>ore blood vessels </a:t>
            </a:r>
            <a:r>
              <a:rPr lang="en-US" sz="2400" dirty="0">
                <a:solidFill>
                  <a:schemeClr val="accent6">
                    <a:lumMod val="75000"/>
                  </a:schemeClr>
                </a:solidFill>
              </a:rPr>
              <a:t>in </a:t>
            </a:r>
            <a:r>
              <a:rPr lang="en-US" sz="2400" dirty="0" smtClean="0">
                <a:solidFill>
                  <a:schemeClr val="accent6">
                    <a:lumMod val="75000"/>
                  </a:schemeClr>
                </a:solidFill>
              </a:rPr>
              <a:t>the brain</a:t>
            </a:r>
            <a:endParaRPr lang="en-US" sz="2400" dirty="0">
              <a:solidFill>
                <a:schemeClr val="accent6">
                  <a:lumMod val="75000"/>
                </a:schemeClr>
              </a:solidFill>
            </a:endParaRPr>
          </a:p>
          <a:p>
            <a:pPr marL="0" indent="0">
              <a:buNone/>
            </a:pPr>
            <a:endParaRPr lang="en-US" sz="2600" dirty="0" smtClean="0"/>
          </a:p>
          <a:p>
            <a:pPr marL="0" indent="0">
              <a:buNone/>
            </a:pP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820882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What is the Memory Strategy for this week?</a:t>
            </a:r>
            <a:br>
              <a:rPr lang="en-US" sz="2800" dirty="0" smtClean="0"/>
            </a:br>
            <a:endParaRPr lang="en-US" sz="2800" dirty="0" smtClean="0"/>
          </a:p>
          <a:p>
            <a:pPr lvl="1">
              <a:buFont typeface="Arial" panose="020B0604020202020204" pitchFamily="34" charset="0"/>
              <a:buChar char="•"/>
            </a:pPr>
            <a:r>
              <a:rPr lang="en-US" sz="2400" dirty="0" smtClean="0">
                <a:solidFill>
                  <a:schemeClr val="accent6">
                    <a:lumMod val="75000"/>
                  </a:schemeClr>
                </a:solidFill>
              </a:rPr>
              <a:t>The Memory Palace (Visualization)</a:t>
            </a:r>
          </a:p>
          <a:p>
            <a:endParaRPr lang="en-US" dirty="0" smtClean="0"/>
          </a:p>
          <a:p>
            <a:endParaRPr lang="en-US" dirty="0"/>
          </a:p>
        </p:txBody>
      </p:sp>
      <p:pic>
        <p:nvPicPr>
          <p:cNvPr id="4" name="Content Placeholder 6" descr="Imagine House.jpg"/>
          <p:cNvPicPr>
            <a:picLocks noChangeAspect="1"/>
          </p:cNvPicPr>
          <p:nvPr/>
        </p:nvPicPr>
        <p:blipFill>
          <a:blip r:embed="rId3" cstate="print"/>
          <a:srcRect t="-208" b="-208"/>
          <a:stretch>
            <a:fillRect/>
          </a:stretch>
        </p:blipFill>
        <p:spPr>
          <a:xfrm>
            <a:off x="3124200" y="3200400"/>
            <a:ext cx="2590800" cy="2338917"/>
          </a:xfrm>
          <a:prstGeom prst="rect">
            <a:avLst/>
          </a:prstGeom>
        </p:spPr>
      </p:pic>
    </p:spTree>
    <p:extLst>
      <p:ext uri="{BB962C8B-B14F-4D97-AF65-F5344CB8AC3E}">
        <p14:creationId xmlns:p14="http://schemas.microsoft.com/office/powerpoint/2010/main" val="2821861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Are verbal memories (thoughts repeated in our heads) stronger than visual memories?</a:t>
            </a:r>
            <a:br>
              <a:rPr lang="en-US" sz="2800" dirty="0" smtClean="0"/>
            </a:br>
            <a:endParaRPr lang="en-US" sz="2800" dirty="0" smtClean="0"/>
          </a:p>
          <a:p>
            <a:pPr lvl="1">
              <a:buFont typeface="Arial" panose="020B0604020202020204" pitchFamily="34" charset="0"/>
              <a:buChar char="•"/>
            </a:pPr>
            <a:r>
              <a:rPr lang="en-US" sz="2400" dirty="0" smtClean="0">
                <a:solidFill>
                  <a:schemeClr val="accent6">
                    <a:lumMod val="75000"/>
                  </a:schemeClr>
                </a:solidFill>
              </a:rPr>
              <a:t>No, visual memories are stronger</a:t>
            </a:r>
          </a:p>
          <a:p>
            <a:endParaRPr lang="en-US" dirty="0" smtClean="0"/>
          </a:p>
          <a:p>
            <a:endParaRPr lang="en-US" dirty="0" smtClean="0"/>
          </a:p>
          <a:p>
            <a:endParaRPr lang="en-US" dirty="0"/>
          </a:p>
        </p:txBody>
      </p:sp>
    </p:spTree>
    <p:extLst>
      <p:ext uri="{BB962C8B-B14F-4D97-AF65-F5344CB8AC3E}">
        <p14:creationId xmlns:p14="http://schemas.microsoft.com/office/powerpoint/2010/main" val="2821861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Congratulations!</a:t>
            </a:r>
            <a:endParaRPr lang="en-US" dirty="0"/>
          </a:p>
        </p:txBody>
      </p:sp>
      <p:sp>
        <p:nvSpPr>
          <p:cNvPr id="3" name="Content Placeholder 2"/>
          <p:cNvSpPr>
            <a:spLocks noGrp="1"/>
          </p:cNvSpPr>
          <p:nvPr>
            <p:ph idx="1"/>
          </p:nvPr>
        </p:nvSpPr>
        <p:spPr>
          <a:xfrm>
            <a:off x="685800" y="1905000"/>
            <a:ext cx="7696200" cy="4267200"/>
          </a:xfrm>
        </p:spPr>
        <p:txBody>
          <a:bodyPr>
            <a:normAutofit/>
          </a:bodyPr>
          <a:lstStyle/>
          <a:p>
            <a:pPr marL="0" indent="0" algn="ctr">
              <a:buNone/>
            </a:pPr>
            <a:r>
              <a:rPr lang="en-US" dirty="0" smtClean="0"/>
              <a:t>You’ve completed Module 2: </a:t>
            </a:r>
            <a:br>
              <a:rPr lang="en-US" dirty="0" smtClean="0"/>
            </a:br>
            <a:r>
              <a:rPr lang="en-US" i="1" dirty="0" smtClean="0"/>
              <a:t>Physical Activity and Brain Health</a:t>
            </a:r>
          </a:p>
          <a:p>
            <a:endParaRPr lang="en-US" dirty="0" smtClean="0"/>
          </a:p>
          <a:p>
            <a:pPr marL="0" indent="0" algn="ctr">
              <a:buNone/>
            </a:pPr>
            <a:r>
              <a:rPr lang="en-US" dirty="0" smtClean="0">
                <a:solidFill>
                  <a:schemeClr val="accent6">
                    <a:lumMod val="75000"/>
                  </a:schemeClr>
                </a:solidFill>
              </a:rPr>
              <a:t>Be physically active to </a:t>
            </a:r>
            <a:br>
              <a:rPr lang="en-US" dirty="0" smtClean="0">
                <a:solidFill>
                  <a:schemeClr val="accent6">
                    <a:lumMod val="75000"/>
                  </a:schemeClr>
                </a:solidFill>
              </a:rPr>
            </a:br>
            <a:r>
              <a:rPr lang="en-US" dirty="0" smtClean="0">
                <a:solidFill>
                  <a:schemeClr val="accent6">
                    <a:lumMod val="75000"/>
                  </a:schemeClr>
                </a:solidFill>
              </a:rPr>
              <a:t>maintain a healthy brain!</a:t>
            </a:r>
          </a:p>
          <a:p>
            <a:pPr marL="0" indent="0" algn="ctr">
              <a:buNone/>
            </a:pPr>
            <a:endParaRPr lang="en-US" dirty="0">
              <a:solidFill>
                <a:schemeClr val="accent6">
                  <a:lumMod val="75000"/>
                </a:schemeClr>
              </a:solidFill>
            </a:endParaRPr>
          </a:p>
        </p:txBody>
      </p:sp>
    </p:spTree>
    <p:extLst>
      <p:ext uri="{BB962C8B-B14F-4D97-AF65-F5344CB8AC3E}">
        <p14:creationId xmlns:p14="http://schemas.microsoft.com/office/powerpoint/2010/main" val="21540446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Investing in Brain Health</a:t>
            </a:r>
            <a:endParaRPr lang="en-US" dirty="0"/>
          </a:p>
        </p:txBody>
      </p:sp>
      <p:grpSp>
        <p:nvGrpSpPr>
          <p:cNvPr id="3" name="Group 3"/>
          <p:cNvGrpSpPr/>
          <p:nvPr/>
        </p:nvGrpSpPr>
        <p:grpSpPr>
          <a:xfrm>
            <a:off x="4191000" y="2362200"/>
            <a:ext cx="4419600" cy="3000031"/>
            <a:chOff x="1981200" y="2057400"/>
            <a:chExt cx="6373368" cy="3650273"/>
          </a:xfrm>
        </p:grpSpPr>
        <p:sp>
          <p:nvSpPr>
            <p:cNvPr id="5" name="Cube 4"/>
            <p:cNvSpPr/>
            <p:nvPr/>
          </p:nvSpPr>
          <p:spPr>
            <a:xfrm>
              <a:off x="4648200" y="2286000"/>
              <a:ext cx="1143000" cy="281940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6" name="Straight Connector 5"/>
            <p:cNvCxnSpPr/>
            <p:nvPr/>
          </p:nvCxnSpPr>
          <p:spPr>
            <a:xfrm>
              <a:off x="1981200" y="2057400"/>
              <a:ext cx="0" cy="31242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981200" y="5181600"/>
              <a:ext cx="4495800" cy="0"/>
            </a:xfrm>
            <a:prstGeom prst="line">
              <a:avLst/>
            </a:prstGeom>
          </p:spPr>
          <p:style>
            <a:lnRef idx="1">
              <a:schemeClr val="dk1"/>
            </a:lnRef>
            <a:fillRef idx="0">
              <a:schemeClr val="dk1"/>
            </a:fillRef>
            <a:effectRef idx="0">
              <a:schemeClr val="dk1"/>
            </a:effectRef>
            <a:fontRef idx="minor">
              <a:schemeClr val="tx1"/>
            </a:fontRef>
          </p:style>
        </p:cxnSp>
        <p:sp>
          <p:nvSpPr>
            <p:cNvPr id="8" name="Cube 7"/>
            <p:cNvSpPr/>
            <p:nvPr/>
          </p:nvSpPr>
          <p:spPr>
            <a:xfrm>
              <a:off x="2819400" y="3276600"/>
              <a:ext cx="1143000" cy="182880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9" name="Straight Connector 8"/>
            <p:cNvCxnSpPr/>
            <p:nvPr/>
          </p:nvCxnSpPr>
          <p:spPr>
            <a:xfrm>
              <a:off x="1981200" y="3810000"/>
              <a:ext cx="4495800" cy="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2231138" y="5345670"/>
              <a:ext cx="1807464" cy="362003"/>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t>Low Reserve</a:t>
              </a:r>
              <a:endParaRPr lang="en-US" sz="1600" dirty="0"/>
            </a:p>
          </p:txBody>
        </p:sp>
        <p:sp>
          <p:nvSpPr>
            <p:cNvPr id="11" name="TextBox 10"/>
            <p:cNvSpPr txBox="1"/>
            <p:nvPr/>
          </p:nvSpPr>
          <p:spPr>
            <a:xfrm>
              <a:off x="4419600" y="5345668"/>
              <a:ext cx="1828800" cy="362003"/>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t>High Reserve</a:t>
              </a:r>
              <a:endParaRPr lang="en-US" sz="1600" dirty="0"/>
            </a:p>
          </p:txBody>
        </p:sp>
        <p:sp>
          <p:nvSpPr>
            <p:cNvPr id="12" name="Line Callout 1 (Accent Bar) 11"/>
            <p:cNvSpPr/>
            <p:nvPr/>
          </p:nvSpPr>
          <p:spPr>
            <a:xfrm>
              <a:off x="6858001" y="2590799"/>
              <a:ext cx="1496567" cy="796636"/>
            </a:xfrm>
            <a:prstGeom prst="accentCallout1">
              <a:avLst>
                <a:gd name="adj1" fmla="val 49053"/>
                <a:gd name="adj2" fmla="val -8333"/>
                <a:gd name="adj3" fmla="val 165025"/>
                <a:gd name="adj4" fmla="val -62575"/>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sz="1600" dirty="0" smtClean="0"/>
                <a:t>Dementia</a:t>
              </a:r>
            </a:p>
            <a:p>
              <a:pPr algn="ctr"/>
              <a:r>
                <a:rPr lang="en-US" sz="1600" dirty="0" smtClean="0"/>
                <a:t>Threshold</a:t>
              </a:r>
              <a:endParaRPr lang="en-US" sz="1600" dirty="0"/>
            </a:p>
          </p:txBody>
        </p:sp>
        <p:cxnSp>
          <p:nvCxnSpPr>
            <p:cNvPr id="13" name="Straight Arrow Connector 12"/>
            <p:cNvCxnSpPr/>
            <p:nvPr/>
          </p:nvCxnSpPr>
          <p:spPr>
            <a:xfrm flipH="1">
              <a:off x="6172200" y="2971800"/>
              <a:ext cx="685800" cy="838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4" name="Group 18"/>
          <p:cNvGrpSpPr/>
          <p:nvPr/>
        </p:nvGrpSpPr>
        <p:grpSpPr>
          <a:xfrm>
            <a:off x="583275" y="1043447"/>
            <a:ext cx="3214255" cy="2592939"/>
            <a:chOff x="4800600" y="990600"/>
            <a:chExt cx="3657600" cy="2950585"/>
          </a:xfrm>
        </p:grpSpPr>
        <p:sp>
          <p:nvSpPr>
            <p:cNvPr id="15" name="Text Placeholder 12"/>
            <p:cNvSpPr txBox="1">
              <a:spLocks/>
            </p:cNvSpPr>
            <p:nvPr/>
          </p:nvSpPr>
          <p:spPr>
            <a:xfrm>
              <a:off x="4800600" y="990600"/>
              <a:ext cx="3657600" cy="792162"/>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Maximize Contributions</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16" name="Picture 15"/>
            <p:cNvPicPr>
              <a:picLocks noChangeAspect="1"/>
            </p:cNvPicPr>
            <p:nvPr/>
          </p:nvPicPr>
          <p:blipFill>
            <a:blip r:embed="rId3" cstate="print"/>
            <a:stretch>
              <a:fillRect/>
            </a:stretch>
          </p:blipFill>
          <p:spPr>
            <a:xfrm>
              <a:off x="5343340" y="1782762"/>
              <a:ext cx="2572121" cy="2158423"/>
            </a:xfrm>
            <a:prstGeom prst="rect">
              <a:avLst/>
            </a:prstGeom>
          </p:spPr>
        </p:pic>
      </p:grpSp>
      <p:grpSp>
        <p:nvGrpSpPr>
          <p:cNvPr id="18" name="Group 17"/>
          <p:cNvGrpSpPr/>
          <p:nvPr/>
        </p:nvGrpSpPr>
        <p:grpSpPr>
          <a:xfrm>
            <a:off x="430876" y="3713018"/>
            <a:ext cx="3455324" cy="2611582"/>
            <a:chOff x="152400" y="990600"/>
            <a:chExt cx="3931920" cy="2971800"/>
          </a:xfrm>
        </p:grpSpPr>
        <p:sp>
          <p:nvSpPr>
            <p:cNvPr id="14" name="Text Placeholder 10"/>
            <p:cNvSpPr txBox="1">
              <a:spLocks/>
            </p:cNvSpPr>
            <p:nvPr/>
          </p:nvSpPr>
          <p:spPr>
            <a:xfrm>
              <a:off x="152400" y="990600"/>
              <a:ext cx="3931920" cy="792162"/>
            </a:xfrm>
            <a:prstGeom prst="rect">
              <a:avLst/>
            </a:prstGeom>
          </p:spPr>
          <p:txBody>
            <a:bodyPr vert="horz" lIns="91440" tIns="45720" rIns="91440" bIns="45720" rtlCol="0" anchor="b">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Minimize Losses</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17" name="Picture 16"/>
            <p:cNvPicPr>
              <a:picLocks noChangeAspect="1"/>
            </p:cNvPicPr>
            <p:nvPr/>
          </p:nvPicPr>
          <p:blipFill>
            <a:blip r:embed="rId4" cstate="print"/>
            <a:stretch>
              <a:fillRect/>
            </a:stretch>
          </p:blipFill>
          <p:spPr>
            <a:xfrm>
              <a:off x="819659" y="1782762"/>
              <a:ext cx="2597402" cy="2179638"/>
            </a:xfrm>
            <a:prstGeom prst="rect">
              <a:avLst/>
            </a:prstGeom>
          </p:spPr>
        </p:pic>
      </p:gr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a:bodyPr>
          <a:lstStyle/>
          <a:p>
            <a:r>
              <a:rPr lang="en-US" dirty="0" smtClean="0"/>
              <a:t>Exercise helps us to:</a:t>
            </a:r>
            <a:endParaRPr lang="en-US" dirty="0"/>
          </a:p>
        </p:txBody>
      </p:sp>
      <p:sp>
        <p:nvSpPr>
          <p:cNvPr id="3" name="Content Placeholder 2"/>
          <p:cNvSpPr>
            <a:spLocks noGrp="1"/>
          </p:cNvSpPr>
          <p:nvPr>
            <p:ph idx="1"/>
          </p:nvPr>
        </p:nvSpPr>
        <p:spPr>
          <a:xfrm>
            <a:off x="152400" y="1219200"/>
            <a:ext cx="8229600" cy="5257800"/>
          </a:xfrm>
        </p:spPr>
        <p:txBody>
          <a:bodyPr>
            <a:normAutofit fontScale="55000" lnSpcReduction="20000"/>
          </a:bodyPr>
          <a:lstStyle/>
          <a:p>
            <a:pPr lvl="0"/>
            <a:r>
              <a:rPr lang="en-US" dirty="0" smtClean="0"/>
              <a:t>Maintain </a:t>
            </a:r>
            <a:r>
              <a:rPr lang="en-US" dirty="0"/>
              <a:t>a Healthy Weight </a:t>
            </a:r>
            <a:endParaRPr lang="en-US" sz="4400" dirty="0"/>
          </a:p>
          <a:p>
            <a:pPr lvl="1"/>
            <a:r>
              <a:rPr lang="en-US" dirty="0"/>
              <a:t>Decreased body fat</a:t>
            </a:r>
            <a:endParaRPr lang="en-US" sz="4000" dirty="0"/>
          </a:p>
          <a:p>
            <a:pPr lvl="1"/>
            <a:r>
              <a:rPr lang="en-US" dirty="0"/>
              <a:t>Increased lean body mass</a:t>
            </a:r>
            <a:endParaRPr lang="en-US" sz="4000" dirty="0"/>
          </a:p>
          <a:p>
            <a:pPr lvl="1"/>
            <a:r>
              <a:rPr lang="en-US" dirty="0"/>
              <a:t>Increased resting metabolism</a:t>
            </a:r>
            <a:endParaRPr lang="en-US" sz="4000" dirty="0"/>
          </a:p>
          <a:p>
            <a:pPr lvl="1"/>
            <a:r>
              <a:rPr lang="en-US" dirty="0"/>
              <a:t>Better digestion</a:t>
            </a:r>
            <a:endParaRPr lang="en-US" sz="4000" dirty="0"/>
          </a:p>
          <a:p>
            <a:pPr lvl="0"/>
            <a:r>
              <a:rPr lang="en-US" dirty="0"/>
              <a:t>Prevent and Manage Chronic Diseases </a:t>
            </a:r>
            <a:endParaRPr lang="en-US" sz="4400" dirty="0"/>
          </a:p>
          <a:p>
            <a:pPr lvl="1"/>
            <a:r>
              <a:rPr lang="en-US" dirty="0"/>
              <a:t>Cardiovascular fitness (Heart, Blood Pressure, Stroke)</a:t>
            </a:r>
            <a:endParaRPr lang="en-US" sz="4000" dirty="0"/>
          </a:p>
          <a:p>
            <a:pPr lvl="1"/>
            <a:r>
              <a:rPr lang="en-US" dirty="0"/>
              <a:t>Prevent and control adult onset diabetes</a:t>
            </a:r>
            <a:endParaRPr lang="en-US" sz="4000" dirty="0"/>
          </a:p>
          <a:p>
            <a:pPr lvl="1"/>
            <a:r>
              <a:rPr lang="en-US" dirty="0"/>
              <a:t>Increased insulin sensitivity</a:t>
            </a:r>
            <a:endParaRPr lang="en-US" sz="4000" dirty="0"/>
          </a:p>
          <a:p>
            <a:pPr lvl="0"/>
            <a:r>
              <a:rPr lang="en-US" dirty="0"/>
              <a:t>Maintain a Strong Body </a:t>
            </a:r>
            <a:endParaRPr lang="en-US" sz="4400" dirty="0"/>
          </a:p>
          <a:p>
            <a:pPr lvl="1"/>
            <a:r>
              <a:rPr lang="en-US" dirty="0"/>
              <a:t>Increased bone density and reduced osteoporosis</a:t>
            </a:r>
            <a:endParaRPr lang="en-US" sz="4000" dirty="0"/>
          </a:p>
          <a:p>
            <a:pPr lvl="1"/>
            <a:r>
              <a:rPr lang="en-US" dirty="0"/>
              <a:t>Reversed physical frailty</a:t>
            </a:r>
            <a:endParaRPr lang="en-US" sz="4000" dirty="0"/>
          </a:p>
          <a:p>
            <a:pPr lvl="1"/>
            <a:r>
              <a:rPr lang="en-US" dirty="0"/>
              <a:t>Improved balance</a:t>
            </a:r>
            <a:endParaRPr lang="en-US" sz="4000" dirty="0"/>
          </a:p>
          <a:p>
            <a:pPr lvl="1"/>
            <a:r>
              <a:rPr lang="en-US" dirty="0"/>
              <a:t>Fewer falls</a:t>
            </a:r>
            <a:endParaRPr lang="en-US" sz="4000" dirty="0"/>
          </a:p>
          <a:p>
            <a:pPr lvl="0"/>
            <a:r>
              <a:rPr lang="en-US" dirty="0"/>
              <a:t>Reduce depression</a:t>
            </a:r>
            <a:r>
              <a:rPr lang="en-US" sz="2800" dirty="0"/>
              <a:t> </a:t>
            </a:r>
            <a:endParaRPr lang="en-US" sz="4400" dirty="0"/>
          </a:p>
          <a:p>
            <a:pPr lvl="0"/>
            <a:r>
              <a:rPr lang="en-US" dirty="0"/>
              <a:t>Get better quality sleep</a:t>
            </a:r>
            <a:endParaRPr lang="en-US" sz="4400" dirty="0"/>
          </a:p>
          <a:p>
            <a:pPr marL="0" indent="0">
              <a:buNone/>
            </a:pPr>
            <a:r>
              <a:rPr lang="en-US" dirty="0"/>
              <a:t> </a:t>
            </a:r>
            <a:endParaRPr lang="en-US" sz="4400" dirty="0"/>
          </a:p>
          <a:p>
            <a:pPr marL="0" indent="0">
              <a:buNone/>
            </a:pPr>
            <a:r>
              <a:rPr lang="en-US" dirty="0"/>
              <a:t>But now we know two new benefits of physical activity</a:t>
            </a:r>
            <a:r>
              <a:rPr lang="en-US" sz="2800" dirty="0"/>
              <a:t> </a:t>
            </a:r>
            <a:endParaRPr lang="en-US" sz="4400" dirty="0"/>
          </a:p>
          <a:p>
            <a:pPr lvl="0"/>
            <a:r>
              <a:rPr lang="en-US" dirty="0"/>
              <a:t>Delayed onset of cognitive decline!</a:t>
            </a:r>
            <a:endParaRPr lang="en-US" sz="4400" dirty="0"/>
          </a:p>
          <a:p>
            <a:pPr lvl="0"/>
            <a:r>
              <a:rPr lang="en-US" dirty="0"/>
              <a:t>Better memory performance! </a:t>
            </a:r>
            <a:endParaRPr lang="en-US" sz="4400" dirty="0"/>
          </a:p>
          <a:p>
            <a:pPr marL="0" indent="0">
              <a:buNone/>
            </a:pPr>
            <a:endParaRPr lang="en-US" dirty="0"/>
          </a:p>
        </p:txBody>
      </p:sp>
      <p:pic>
        <p:nvPicPr>
          <p:cNvPr id="6" name="Picture 5" descr="Spin Class.jpg"/>
          <p:cNvPicPr>
            <a:picLocks noChangeAspect="1"/>
          </p:cNvPicPr>
          <p:nvPr/>
        </p:nvPicPr>
        <p:blipFill>
          <a:blip r:embed="rId3"/>
          <a:stretch>
            <a:fillRect/>
          </a:stretch>
        </p:blipFill>
        <p:spPr>
          <a:xfrm>
            <a:off x="5638800" y="1447800"/>
            <a:ext cx="2318059" cy="347627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609600"/>
            <a:ext cx="8229600" cy="1143000"/>
          </a:xfrm>
        </p:spPr>
        <p:txBody>
          <a:bodyPr>
            <a:normAutofit fontScale="90000"/>
          </a:bodyPr>
          <a:lstStyle/>
          <a:p>
            <a:r>
              <a:rPr lang="en-US" dirty="0" smtClean="0">
                <a:solidFill>
                  <a:srgbClr val="000000"/>
                </a:solidFill>
              </a:rPr>
              <a:t>How does physical activity reduce cognitive decline?</a:t>
            </a:r>
            <a:r>
              <a:rPr lang="en-US" dirty="0" smtClean="0"/>
              <a:t/>
            </a:r>
            <a:br>
              <a:rPr lang="en-US" dirty="0" smtClean="0"/>
            </a:br>
            <a:endParaRPr lang="en-US" dirty="0"/>
          </a:p>
        </p:txBody>
      </p:sp>
      <p:sp>
        <p:nvSpPr>
          <p:cNvPr id="5" name="Oval 4"/>
          <p:cNvSpPr/>
          <p:nvPr/>
        </p:nvSpPr>
        <p:spPr>
          <a:xfrm>
            <a:off x="457200" y="4015581"/>
            <a:ext cx="3429000" cy="1775619"/>
          </a:xfrm>
          <a:prstGeom prst="ellipse">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Physical Activity</a:t>
            </a:r>
            <a:endParaRPr lang="en-US" sz="2400" dirty="0"/>
          </a:p>
        </p:txBody>
      </p:sp>
      <p:sp>
        <p:nvSpPr>
          <p:cNvPr id="6" name="Oval 5"/>
          <p:cNvSpPr/>
          <p:nvPr/>
        </p:nvSpPr>
        <p:spPr>
          <a:xfrm>
            <a:off x="2857500" y="1653381"/>
            <a:ext cx="3429000" cy="1775619"/>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Vascular Health</a:t>
            </a:r>
            <a:endParaRPr lang="en-US" sz="2400" dirty="0">
              <a:solidFill>
                <a:schemeClr val="tx1"/>
              </a:solidFill>
            </a:endParaRPr>
          </a:p>
        </p:txBody>
      </p:sp>
      <p:sp>
        <p:nvSpPr>
          <p:cNvPr id="7" name="Oval 6"/>
          <p:cNvSpPr/>
          <p:nvPr/>
        </p:nvSpPr>
        <p:spPr>
          <a:xfrm>
            <a:off x="5257800" y="4015581"/>
            <a:ext cx="3429000" cy="1775619"/>
          </a:xfrm>
          <a:prstGeom prst="ellipse">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Cognitive Performance</a:t>
            </a:r>
            <a:endParaRPr lang="en-US" sz="2400" dirty="0"/>
          </a:p>
        </p:txBody>
      </p:sp>
      <p:cxnSp>
        <p:nvCxnSpPr>
          <p:cNvPr id="8" name="Straight Arrow Connector 7"/>
          <p:cNvCxnSpPr/>
          <p:nvPr/>
        </p:nvCxnSpPr>
        <p:spPr>
          <a:xfrm flipV="1">
            <a:off x="3886200" y="4890095"/>
            <a:ext cx="1371600" cy="26591"/>
          </a:xfrm>
          <a:prstGeom prst="straightConnector1">
            <a:avLst/>
          </a:prstGeom>
          <a:ln w="82550" cap="flat" cmpd="sng" algn="ctr">
            <a:solidFill>
              <a:schemeClr val="accent6">
                <a:lumMod val="50000"/>
              </a:schemeClr>
            </a:solidFill>
            <a:prstDash val="solid"/>
            <a:roun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2171700" y="3124200"/>
            <a:ext cx="685801" cy="891380"/>
          </a:xfrm>
          <a:prstGeom prst="straightConnector1">
            <a:avLst/>
          </a:prstGeom>
          <a:ln w="50800" cap="flat" cmpd="sng" algn="ctr">
            <a:solidFill>
              <a:schemeClr val="accent6">
                <a:lumMod val="75000"/>
              </a:schemeClr>
            </a:solidFill>
            <a:prstDash val="sysDash"/>
            <a:round/>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rot="16200000" flipH="1">
            <a:off x="6202760" y="3246040"/>
            <a:ext cx="815181" cy="647700"/>
          </a:xfrm>
          <a:prstGeom prst="straightConnector1">
            <a:avLst/>
          </a:prstGeom>
          <a:ln w="50800" cap="flat" cmpd="sng" algn="ctr">
            <a:solidFill>
              <a:schemeClr val="accent6">
                <a:lumMod val="75000"/>
              </a:schemeClr>
            </a:solidFill>
            <a:prstDash val="sysDash"/>
            <a:round/>
            <a:headEnd type="none" w="med" len="med"/>
            <a:tailEnd type="arrow" w="med" len="med"/>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457200"/>
            <a:ext cx="8229600" cy="1143000"/>
          </a:xfrm>
        </p:spPr>
        <p:txBody>
          <a:bodyPr>
            <a:normAutofit fontScale="90000"/>
          </a:bodyPr>
          <a:lstStyle/>
          <a:p>
            <a:r>
              <a:rPr lang="en-US" dirty="0" smtClean="0">
                <a:solidFill>
                  <a:srgbClr val="000000"/>
                </a:solidFill>
              </a:rPr>
              <a:t>High Blood Pressure </a:t>
            </a:r>
            <a:br>
              <a:rPr lang="en-US" dirty="0" smtClean="0">
                <a:solidFill>
                  <a:srgbClr val="000000"/>
                </a:solidFill>
              </a:rPr>
            </a:br>
            <a:r>
              <a:rPr lang="en-US" dirty="0" smtClean="0">
                <a:solidFill>
                  <a:srgbClr val="000000"/>
                </a:solidFill>
              </a:rPr>
              <a:t>and Cognitive Decline</a:t>
            </a:r>
            <a:endParaRPr lang="en-US" dirty="0">
              <a:solidFill>
                <a:srgbClr val="000000"/>
              </a:solidFill>
            </a:endParaRPr>
          </a:p>
        </p:txBody>
      </p:sp>
      <p:pic>
        <p:nvPicPr>
          <p:cNvPr id="1026" name="Picture 2" descr="PHIL Image 145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410822"/>
            <a:ext cx="3874357" cy="2457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90600" y="1981200"/>
            <a:ext cx="7391400" cy="1429622"/>
          </a:xfrm>
          <a:prstGeom prst="rect">
            <a:avLst/>
          </a:prstGeom>
          <a:noFill/>
        </p:spPr>
        <p:txBody>
          <a:bodyPr wrap="square" rtlCol="0">
            <a:spAutoFit/>
          </a:bodyPr>
          <a:lstStyle/>
          <a:p>
            <a:pPr>
              <a:lnSpc>
                <a:spcPct val="150000"/>
              </a:lnSpc>
            </a:pPr>
            <a:r>
              <a:rPr lang="en-US" sz="2000" dirty="0" smtClean="0"/>
              <a:t>High blood pressure is bad for your brain!</a:t>
            </a:r>
          </a:p>
          <a:p>
            <a:pPr>
              <a:lnSpc>
                <a:spcPct val="150000"/>
              </a:lnSpc>
            </a:pPr>
            <a:r>
              <a:rPr lang="en-US" sz="2000" dirty="0" smtClean="0"/>
              <a:t>However, if you treat your high blood pressure, you can protect your brain.</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33800" y="2286000"/>
            <a:ext cx="44958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Heart disease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Diabetes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Obesity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Stroke</a:t>
            </a:r>
          </a:p>
        </p:txBody>
      </p:sp>
      <p:sp>
        <p:nvSpPr>
          <p:cNvPr id="9" name="Title 1"/>
          <p:cNvSpPr>
            <a:spLocks noGrp="1"/>
          </p:cNvSpPr>
          <p:nvPr>
            <p:ph type="title"/>
          </p:nvPr>
        </p:nvSpPr>
        <p:spPr>
          <a:xfrm>
            <a:off x="457200" y="457200"/>
            <a:ext cx="8229600" cy="1143000"/>
          </a:xfrm>
        </p:spPr>
        <p:txBody>
          <a:bodyPr>
            <a:normAutofit fontScale="90000"/>
          </a:bodyPr>
          <a:lstStyle/>
          <a:p>
            <a:r>
              <a:rPr lang="en-US" dirty="0" smtClean="0">
                <a:solidFill>
                  <a:srgbClr val="000000"/>
                </a:solidFill>
              </a:rPr>
              <a:t>Other Vascular Conditions </a:t>
            </a:r>
            <a:br>
              <a:rPr lang="en-US" dirty="0" smtClean="0">
                <a:solidFill>
                  <a:srgbClr val="000000"/>
                </a:solidFill>
              </a:rPr>
            </a:br>
            <a:r>
              <a:rPr lang="en-US" dirty="0" smtClean="0">
                <a:solidFill>
                  <a:srgbClr val="000000"/>
                </a:solidFill>
              </a:rPr>
              <a:t>Linked to Cognitive Decline</a:t>
            </a:r>
            <a:endParaRPr lang="en-US" dirty="0">
              <a:solidFill>
                <a:srgbClr val="000000"/>
              </a:solidFill>
            </a:endParaRPr>
          </a:p>
        </p:txBody>
      </p:sp>
      <p:pic>
        <p:nvPicPr>
          <p:cNvPr id="4100" name="Picture 4"/>
          <p:cNvPicPr>
            <a:picLocks noChangeAspect="1" noChangeArrowheads="1"/>
          </p:cNvPicPr>
          <p:nvPr/>
        </p:nvPicPr>
        <p:blipFill>
          <a:blip r:embed="rId3" cstate="print"/>
          <a:srcRect/>
          <a:stretch>
            <a:fillRect/>
          </a:stretch>
        </p:blipFill>
        <p:spPr bwMode="auto">
          <a:xfrm>
            <a:off x="381000" y="2000250"/>
            <a:ext cx="3046166" cy="3867150"/>
          </a:xfrm>
          <a:prstGeom prst="rect">
            <a:avLst/>
          </a:prstGeom>
          <a:noFill/>
          <a:ln w="9525">
            <a:noFill/>
            <a:miter lim="800000"/>
            <a:headEnd/>
            <a:tailEnd/>
          </a:ln>
        </p:spPr>
      </p:pic>
    </p:spTree>
    <p:extLst>
      <p:ext uri="{BB962C8B-B14F-4D97-AF65-F5344CB8AC3E}">
        <p14:creationId xmlns:p14="http://schemas.microsoft.com/office/powerpoint/2010/main" val="35719795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17837652.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76" b="29376"/>
          <a:stretch/>
        </p:blipFill>
        <p:spPr>
          <a:xfrm>
            <a:off x="1524000" y="381000"/>
            <a:ext cx="5969417" cy="5635096"/>
          </a:xfrm>
        </p:spPr>
      </p:pic>
    </p:spTree>
    <p:extLst>
      <p:ext uri="{BB962C8B-B14F-4D97-AF65-F5344CB8AC3E}">
        <p14:creationId xmlns:p14="http://schemas.microsoft.com/office/powerpoint/2010/main" val="2963097810"/>
      </p:ext>
    </p:extLst>
  </p:cSld>
  <p:clrMapOvr>
    <a:masterClrMapping/>
  </p:clrMapOvr>
</p:sld>
</file>

<file path=ppt/theme/theme1.xml><?xml version="1.0" encoding="utf-8"?>
<a:theme xmlns:a="http://schemas.openxmlformats.org/drawingml/2006/main" name="New MLIA PP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MLIA PP Template.potx</Template>
  <TotalTime>5255</TotalTime>
  <Words>3153</Words>
  <Application>Microsoft Macintosh PowerPoint</Application>
  <PresentationFormat>On-screen Show (4:3)</PresentationFormat>
  <Paragraphs>590</Paragraphs>
  <Slides>35</Slides>
  <Notes>30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New MLIA PP Template</vt:lpstr>
      <vt:lpstr>Spencer Powell Brain Fitness Program</vt:lpstr>
      <vt:lpstr>Module Outline</vt:lpstr>
      <vt:lpstr>Check-in</vt:lpstr>
      <vt:lpstr>Investing in Brain Health</vt:lpstr>
      <vt:lpstr>Exercise helps us to:</vt:lpstr>
      <vt:lpstr>How does physical activity reduce cognitive decline? </vt:lpstr>
      <vt:lpstr>High Blood Pressure  and Cognitive Decline</vt:lpstr>
      <vt:lpstr>Other Vascular Conditions  Linked to Cognitive Decline</vt:lpstr>
      <vt:lpstr>PowerPoint Presentation</vt:lpstr>
      <vt:lpstr>PowerPoint Presentation</vt:lpstr>
      <vt:lpstr>The Formation of White Dots</vt:lpstr>
      <vt:lpstr>How does physical activity prevent cognitive decline? </vt:lpstr>
      <vt:lpstr>Physical Activity and  Cognitive Reserve</vt:lpstr>
      <vt:lpstr>Physical Activity Also Pays Immediate “Dividends” on Cognitive Performance</vt:lpstr>
      <vt:lpstr>How much Physical Activity  do we need?</vt:lpstr>
      <vt:lpstr>Increasing physical activity:  The FITT Principle</vt:lpstr>
      <vt:lpstr>Types of Physical Activity</vt:lpstr>
      <vt:lpstr>Making the most out of our  daily activities</vt:lpstr>
      <vt:lpstr>Standing</vt:lpstr>
      <vt:lpstr>Memory Strategy #2</vt:lpstr>
      <vt:lpstr>Memory Exercise</vt:lpstr>
      <vt:lpstr>Can you remember the list?</vt:lpstr>
      <vt:lpstr>Did you remember everything?</vt:lpstr>
      <vt:lpstr>Sample Memory Goals</vt:lpstr>
      <vt:lpstr>Enter your memory goals below:</vt:lpstr>
      <vt:lpstr>Goal Setting for Physical Activity</vt:lpstr>
      <vt:lpstr>Action Steps for Physical Activity</vt:lpstr>
      <vt:lpstr>Enter your physical activity goals below:</vt:lpstr>
      <vt:lpstr>This Week’s Goals</vt:lpstr>
      <vt:lpstr>Review Questions</vt:lpstr>
      <vt:lpstr>Review Questions</vt:lpstr>
      <vt:lpstr>Review Questions</vt:lpstr>
      <vt:lpstr>Review Questions</vt:lpstr>
      <vt:lpstr>Review Questions</vt:lpstr>
      <vt:lpstr>Congratulations!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Ways to Wellness Sleep your Way to Better Health</dc:title>
  <dc:creator>cobrien</dc:creator>
  <cp:lastModifiedBy>Jon Woodall</cp:lastModifiedBy>
  <cp:revision>175</cp:revision>
  <cp:lastPrinted>2013-11-27T22:00:54Z</cp:lastPrinted>
  <dcterms:created xsi:type="dcterms:W3CDTF">2013-02-28T03:22:05Z</dcterms:created>
  <dcterms:modified xsi:type="dcterms:W3CDTF">2013-12-05T17:31:21Z</dcterms:modified>
</cp:coreProperties>
</file>